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2"/>
  </p:notesMasterIdLst>
  <p:sldIdLst>
    <p:sldId id="259" r:id="rId5"/>
    <p:sldId id="403" r:id="rId6"/>
    <p:sldId id="298" r:id="rId7"/>
    <p:sldId id="365" r:id="rId8"/>
    <p:sldId id="391" r:id="rId9"/>
    <p:sldId id="375" r:id="rId10"/>
    <p:sldId id="378" r:id="rId11"/>
    <p:sldId id="376" r:id="rId12"/>
    <p:sldId id="395" r:id="rId13"/>
    <p:sldId id="381" r:id="rId14"/>
    <p:sldId id="380" r:id="rId15"/>
    <p:sldId id="386" r:id="rId16"/>
    <p:sldId id="396" r:id="rId17"/>
    <p:sldId id="363" r:id="rId18"/>
    <p:sldId id="397" r:id="rId19"/>
    <p:sldId id="398" r:id="rId20"/>
    <p:sldId id="400" r:id="rId21"/>
    <p:sldId id="399" r:id="rId22"/>
    <p:sldId id="401" r:id="rId23"/>
    <p:sldId id="348" r:id="rId24"/>
    <p:sldId id="377" r:id="rId25"/>
    <p:sldId id="388" r:id="rId26"/>
    <p:sldId id="393" r:id="rId27"/>
    <p:sldId id="385" r:id="rId28"/>
    <p:sldId id="394" r:id="rId29"/>
    <p:sldId id="382" r:id="rId30"/>
    <p:sldId id="389" r:id="rId31"/>
    <p:sldId id="383" r:id="rId32"/>
    <p:sldId id="384" r:id="rId33"/>
    <p:sldId id="390" r:id="rId34"/>
    <p:sldId id="387" r:id="rId35"/>
    <p:sldId id="392" r:id="rId36"/>
    <p:sldId id="404" r:id="rId37"/>
    <p:sldId id="364" r:id="rId38"/>
    <p:sldId id="345" r:id="rId39"/>
    <p:sldId id="353" r:id="rId40"/>
    <p:sldId id="263" r:id="rId41"/>
  </p:sldIdLst>
  <p:sldSz cx="9906000" cy="6858000" type="A4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295"/>
    <a:srgbClr val="000000"/>
    <a:srgbClr val="5CEBFE"/>
    <a:srgbClr val="FFFFC9"/>
    <a:srgbClr val="FFFF8F"/>
    <a:srgbClr val="68FD45"/>
    <a:srgbClr val="101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3AA12-B0F7-94C8-9B3B-C5354A2EBFE8}" v="8801" dt="2020-07-06T15:40:19.762"/>
    <p1510:client id="{AD4FDF5D-AFA4-5D3E-7B1E-79C43CC17523}" v="8793" dt="2020-07-08T12:10:34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2922" autoAdjust="0"/>
  </p:normalViewPr>
  <p:slideViewPr>
    <p:cSldViewPr snapToGrid="0">
      <p:cViewPr varScale="1">
        <p:scale>
          <a:sx n="72" d="100"/>
          <a:sy n="72" d="100"/>
        </p:scale>
        <p:origin x="1050" y="6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48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09/07/2020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30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226417"/>
            <a:ext cx="8536636" cy="1631033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4181042"/>
            <a:ext cx="8536636" cy="1341488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4040792" y="4024190"/>
            <a:ext cx="1824429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e 14"/>
          <p:cNvGrpSpPr/>
          <p:nvPr userDrawn="1"/>
        </p:nvGrpSpPr>
        <p:grpSpPr>
          <a:xfrm>
            <a:off x="4464484" y="5776260"/>
            <a:ext cx="977032" cy="450224"/>
            <a:chOff x="4464484" y="5776260"/>
            <a:chExt cx="977032" cy="450224"/>
          </a:xfrm>
        </p:grpSpPr>
        <p:pic>
          <p:nvPicPr>
            <p:cNvPr id="16" name="Image 1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17" name="Connecteur droit 16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1"/>
          <p:cNvSpPr txBox="1"/>
          <p:nvPr userDrawn="1"/>
        </p:nvSpPr>
        <p:spPr>
          <a:xfrm>
            <a:off x="0" y="6494481"/>
            <a:ext cx="9906000" cy="36352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5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47" y="6559609"/>
            <a:ext cx="3458496" cy="230900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26" y="643826"/>
            <a:ext cx="2483944" cy="12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47226"/>
            <a:ext cx="9906000" cy="1810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13"/>
          <a:stretch/>
        </p:blipFill>
        <p:spPr>
          <a:xfrm>
            <a:off x="0" y="5055419"/>
            <a:ext cx="9905999" cy="1802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 descr="iStock_000006458257XSmal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7" b="5199"/>
          <a:stretch/>
        </p:blipFill>
        <p:spPr>
          <a:xfrm>
            <a:off x="0" y="5067300"/>
            <a:ext cx="9906000" cy="1866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248355"/>
            <a:ext cx="4210050" cy="523026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248355"/>
            <a:ext cx="4210050" cy="500172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741839"/>
            <a:ext cx="4210050" cy="473678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741839"/>
            <a:ext cx="4210050" cy="450823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619432" y="1157826"/>
            <a:ext cx="4215118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6636" y="1157826"/>
            <a:ext cx="4216952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635212" y="1243896"/>
            <a:ext cx="2779121" cy="5224699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432" y="1240325"/>
            <a:ext cx="2779121" cy="5238296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16843" y="1249378"/>
            <a:ext cx="2779121" cy="5229244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7572682" y="0"/>
            <a:ext cx="2333317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3" y="419858"/>
            <a:ext cx="6343342" cy="997392"/>
          </a:xfrm>
        </p:spPr>
        <p:txBody>
          <a:bodyPr tIns="198000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31702" y="100575"/>
            <a:ext cx="5831048" cy="1152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7150" y="98195"/>
            <a:ext cx="5835600" cy="3060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1943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619126" y="1605670"/>
            <a:ext cx="2361564" cy="881109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400"/>
            </a:lvl1pPr>
          </a:lstStyle>
          <a:p>
            <a:r>
              <a:rPr lang="fr-FR" dirty="0"/>
              <a:t>Insérer ici le logo client</a:t>
            </a:r>
          </a:p>
        </p:txBody>
      </p:sp>
      <p:pic>
        <p:nvPicPr>
          <p:cNvPr id="38" name="Imag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7007382" y="78196"/>
            <a:ext cx="508636" cy="330406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971708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971400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35915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5358845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617992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971708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535915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6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4054055" y="3093798"/>
            <a:ext cx="5443934" cy="18094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4055" y="0"/>
            <a:ext cx="5443439" cy="1700695"/>
          </a:xfrm>
        </p:spPr>
        <p:txBody>
          <a:bodyPr tIns="0" bIns="0" anchor="b">
            <a:normAutofit/>
          </a:bodyPr>
          <a:lstStyle>
            <a:lvl1pPr algn="r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4055" y="1863874"/>
            <a:ext cx="5443439" cy="1137451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00" b="0">
                <a:solidFill>
                  <a:schemeClr val="tx1"/>
                </a:solidFill>
              </a:defRPr>
            </a:lvl1pPr>
            <a:lvl2pPr marL="792000" indent="-3600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2000" i="1">
                <a:solidFill>
                  <a:srgbClr val="8E9295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800226" y="1789902"/>
            <a:ext cx="718023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5016064"/>
            <a:ext cx="9906000" cy="1841936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9" name="ZoneTexte 206"/>
          <p:cNvSpPr txBox="1">
            <a:spLocks noChangeArrowheads="1"/>
          </p:cNvSpPr>
          <p:nvPr userDrawn="1"/>
        </p:nvSpPr>
        <p:spPr bwMode="auto">
          <a:xfrm>
            <a:off x="694899" y="6097178"/>
            <a:ext cx="3686601" cy="7053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95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95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950" dirty="0">
              <a:solidFill>
                <a:schemeClr val="bg1"/>
              </a:solidFill>
              <a:latin typeface="+mn-lt"/>
            </a:endParaRP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95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8537660" y="5868578"/>
            <a:ext cx="959834" cy="457199"/>
          </a:xfrm>
          <a:prstGeom prst="rect">
            <a:avLst/>
          </a:prstGeom>
        </p:spPr>
      </p:pic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4054055" y="3283726"/>
            <a:ext cx="5443439" cy="200025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 hasCustomPrompt="1"/>
          </p:nvPr>
        </p:nvSpPr>
        <p:spPr>
          <a:xfrm>
            <a:off x="4054451" y="3592884"/>
            <a:ext cx="5443043" cy="1194606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100"/>
            </a:lvl1pPr>
          </a:lstStyle>
          <a:p>
            <a:pPr lvl="0"/>
            <a:r>
              <a:rPr lang="fr-FR" dirty="0"/>
              <a:t>Indiquez ici l’adresse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57" y="6296375"/>
            <a:ext cx="1461456" cy="26332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8" y="5302902"/>
            <a:ext cx="951809" cy="6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71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5879" y="486383"/>
            <a:ext cx="8543925" cy="1777315"/>
          </a:xfrm>
        </p:spPr>
        <p:txBody>
          <a:bodyPr tIns="0" bIns="0" anchor="b"/>
          <a:lstStyle>
            <a:lvl1pPr>
              <a:defRPr sz="60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2568103"/>
            <a:ext cx="8166669" cy="3910518"/>
          </a:xfrm>
        </p:spPr>
        <p:txBody>
          <a:bodyPr>
            <a:normAutofit/>
          </a:bodyPr>
          <a:lstStyle>
            <a:lvl1pPr marL="432000" marR="0" indent="-43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2000" b="1" baseline="0">
                <a:solidFill>
                  <a:schemeClr val="tx1"/>
                </a:solidFill>
              </a:defRPr>
            </a:lvl1pPr>
            <a:lvl2pPr marL="684000" indent="-2880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800" i="1">
                <a:solidFill>
                  <a:schemeClr val="accent1"/>
                </a:solidFill>
              </a:defRPr>
            </a:lvl2pPr>
            <a:lvl3pPr marL="864000" indent="-180000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008000" indent="-108000">
              <a:buClr>
                <a:schemeClr val="accent3"/>
              </a:buClr>
              <a:buFont typeface="Myriad Pro" panose="020B0503030403020204" pitchFamily="34" charset="0"/>
              <a:buChar char="›"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6" name="ZoneTexte 206"/>
          <p:cNvSpPr txBox="1">
            <a:spLocks noChangeArrowheads="1"/>
          </p:cNvSpPr>
          <p:nvPr userDrawn="1"/>
        </p:nvSpPr>
        <p:spPr bwMode="auto">
          <a:xfrm>
            <a:off x="469270" y="5607389"/>
            <a:ext cx="4033719" cy="7053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461473" y="5358213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5054585"/>
            <a:ext cx="2212368" cy="28547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6296375"/>
            <a:ext cx="1461456" cy="2633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6020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3483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" y="-1"/>
            <a:ext cx="9904651" cy="68539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0"/>
            <a:ext cx="3671688" cy="6858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Visuel Stade Pierre de Coubertin</a:t>
            </a:r>
          </a:p>
        </p:txBody>
      </p:sp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Visuel Stade Pierre de Coubertin</a:t>
            </a:r>
          </a:p>
        </p:txBody>
      </p:sp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Soirée Escort kids </a:t>
            </a:r>
          </a:p>
        </p:txBody>
      </p:sp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8614721" cy="484032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5314950" y="1638300"/>
            <a:ext cx="4119563" cy="4397375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5314950" y="1648028"/>
            <a:ext cx="4119563" cy="439737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067301"/>
            <a:ext cx="9906000" cy="18288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248355"/>
            <a:ext cx="8614721" cy="344370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619126" y="5241956"/>
            <a:ext cx="8164952" cy="148428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 descr="Slide_footer_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58575"/>
            <a:ext cx="9906000" cy="1799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img_meia_puzz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59680"/>
            <a:ext cx="9906000" cy="1798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98553" y="98195"/>
            <a:ext cx="5835600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432" y="1248355"/>
            <a:ext cx="8614721" cy="52277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3105" y="100575"/>
            <a:ext cx="5831048" cy="115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6747" y="0"/>
            <a:ext cx="342000" cy="3996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7" r:id="rId18"/>
    <p:sldLayoutId id="2147483716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Myriad Pro" panose="020B050303040302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yriad Pro" panose="020B0503030403020204" pitchFamily="34" charset="0"/>
        <a:buChar char="›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200"/>
        </a:spcBef>
        <a:buFont typeface="Myriad Pro" panose="020B0503030403020204" pitchFamily="34" charset="0"/>
        <a:buChar char="›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100"/>
        </a:spcBef>
        <a:buFont typeface="Myriad Pro" panose="020B0503030403020204" pitchFamily="34" charset="0"/>
        <a:buChar char="›"/>
        <a:defRPr sz="14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fr/docs/reference/kubectl/cheatsheet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hyperlink" Target="https://pdos.csail.mit.edu/6.824/papers/borg.pdf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home/" TargetMode="External"/><Relationship Id="rId2" Type="http://schemas.openxmlformats.org/officeDocument/2006/relationships/hyperlink" Target="https://kubernetes.io/fr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hyperlink" Target="https://kubernetes.io/docs/reference/generated/kubernetes-api/v1.18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685800" y="2175007"/>
            <a:ext cx="8536636" cy="654257"/>
          </a:xfrm>
        </p:spPr>
        <p:txBody>
          <a:bodyPr/>
          <a:lstStyle/>
          <a:p>
            <a:r>
              <a:rPr lang="fr-FR" dirty="0"/>
              <a:t>Formation </a:t>
            </a:r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dirty="0" err="1"/>
              <a:t>CapCloud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0D5A2B36-B4C2-49E9-9B41-190563CA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954" y="3057971"/>
            <a:ext cx="5048665" cy="26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composants de kubernetes</a:t>
            </a:r>
            <a:endParaRPr lang="fr-FR" dirty="0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On constate qu'il y a certaines choses que </a:t>
            </a:r>
            <a:r>
              <a:rPr lang="fr-FR" dirty="0" err="1">
                <a:solidFill>
                  <a:schemeClr val="accent1"/>
                </a:solidFill>
                <a:cs typeface="Calibri"/>
              </a:rPr>
              <a:t>kubernetes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ne fournit pas nativement:</a:t>
            </a: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  <a:p>
            <a:pPr marL="179705" indent="-179705"/>
            <a:r>
              <a:rPr lang="fr-FR" dirty="0"/>
              <a:t>DNS (</a:t>
            </a:r>
            <a:r>
              <a:rPr lang="fr-FR" dirty="0" err="1">
                <a:solidFill>
                  <a:schemeClr val="accent1"/>
                </a:solidFill>
              </a:rPr>
              <a:t>kube-dns</a:t>
            </a:r>
            <a:r>
              <a:rPr lang="fr-FR" dirty="0"/>
              <a:t> installé par défaut, mais d'autres méthodes sont possibles)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Service de logs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Interface de contrôle (autre que la cli)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0" indent="0">
              <a:buNone/>
            </a:pPr>
            <a:r>
              <a:rPr lang="fr-FR" sz="1800" dirty="0">
                <a:cs typeface="Calibri"/>
              </a:rPr>
              <a:t>Quand on fait du K8S </a:t>
            </a:r>
            <a:r>
              <a:rPr lang="fr-FR" sz="1800" i="1" dirty="0">
                <a:cs typeface="Calibri"/>
              </a:rPr>
              <a:t>on </a:t>
            </a:r>
            <a:r>
              <a:rPr lang="fr-FR" sz="1800" i="1" dirty="0" err="1">
                <a:cs typeface="Calibri"/>
              </a:rPr>
              <a:t>premise</a:t>
            </a:r>
            <a:r>
              <a:rPr lang="fr-FR" sz="1800" dirty="0">
                <a:cs typeface="Calibri"/>
              </a:rPr>
              <a:t> et/ou </a:t>
            </a:r>
            <a:r>
              <a:rPr lang="fr-FR" sz="1800" i="1" dirty="0" err="1">
                <a:cs typeface="Calibri"/>
              </a:rPr>
              <a:t>from</a:t>
            </a:r>
            <a:r>
              <a:rPr lang="fr-FR" sz="1800" i="1" dirty="0">
                <a:cs typeface="Calibri"/>
              </a:rPr>
              <a:t> scratch</a:t>
            </a:r>
            <a:r>
              <a:rPr lang="fr-FR" sz="1800" dirty="0">
                <a:cs typeface="Calibri"/>
              </a:rPr>
              <a:t>, des solutions existent qui sont implémentables facilement (</a:t>
            </a:r>
            <a:r>
              <a:rPr lang="fr-FR" sz="1800" dirty="0" err="1">
                <a:cs typeface="Calibri"/>
              </a:rPr>
              <a:t>cf</a:t>
            </a:r>
            <a:r>
              <a:rPr lang="fr-FR" sz="1800" dirty="0">
                <a:cs typeface="Calibri"/>
              </a:rPr>
              <a:t> </a:t>
            </a:r>
            <a:r>
              <a:rPr lang="fr-FR" sz="1800" dirty="0" err="1">
                <a:cs typeface="Calibri"/>
              </a:rPr>
              <a:t>CoreDNS</a:t>
            </a:r>
            <a:r>
              <a:rPr lang="fr-FR" sz="1800" dirty="0">
                <a:cs typeface="Calibri"/>
              </a:rPr>
              <a:t>)</a:t>
            </a:r>
          </a:p>
          <a:p>
            <a:pPr marL="0" indent="0">
              <a:buNone/>
            </a:pPr>
            <a:r>
              <a:rPr lang="fr-FR" sz="1800" dirty="0">
                <a:cs typeface="Calibri"/>
              </a:rPr>
              <a:t>Dans le cloud, les implémentations des providers pallient à ces manques (</a:t>
            </a:r>
            <a:r>
              <a:rPr lang="fr-FR" sz="1800" dirty="0" err="1">
                <a:cs typeface="Calibri"/>
              </a:rPr>
              <a:t>cf</a:t>
            </a:r>
            <a:r>
              <a:rPr lang="fr-FR" sz="1800" dirty="0">
                <a:cs typeface="Calibri"/>
              </a:rPr>
              <a:t> </a:t>
            </a:r>
            <a:r>
              <a:rPr lang="fr-FR" sz="1800" dirty="0" err="1">
                <a:cs typeface="Calibri"/>
              </a:rPr>
              <a:t>Stackdriver</a:t>
            </a:r>
            <a:r>
              <a:rPr lang="fr-FR" sz="1800" dirty="0">
                <a:cs typeface="Calibri"/>
              </a:rPr>
              <a:t> pour le </a:t>
            </a:r>
            <a:r>
              <a:rPr lang="fr-FR" sz="1800" dirty="0" err="1">
                <a:cs typeface="Calibri"/>
              </a:rPr>
              <a:t>logging</a:t>
            </a:r>
            <a:r>
              <a:rPr lang="fr-FR" sz="1800" dirty="0">
                <a:cs typeface="Calibri"/>
              </a:rPr>
              <a:t>, ou les interfaces web des providers)</a:t>
            </a:r>
            <a:endParaRPr lang="fr-FR" sz="1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dirty="0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298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ea typeface="+mn-lt"/>
                <a:cs typeface="+mn-lt"/>
              </a:rPr>
              <a:t>Certes, mais comment ça fait tout ça ?</a:t>
            </a:r>
            <a:br>
              <a:rPr lang="fr-FR" dirty="0">
                <a:ea typeface="+mn-lt"/>
                <a:cs typeface="+mn-lt"/>
              </a:rPr>
            </a:br>
            <a:r>
              <a:rPr lang="fr-FR" sz="1800">
                <a:ea typeface="+mn-lt"/>
                <a:cs typeface="+mn-lt"/>
              </a:rPr>
              <a:t>Les composants de kubernetes</a:t>
            </a:r>
            <a:endParaRPr lang="fr-FR" sz="1800" b="0">
              <a:ea typeface="+mn-lt"/>
              <a:cs typeface="+mn-lt"/>
            </a:endParaRPr>
          </a:p>
          <a:p>
            <a:endParaRPr lang="fr-FR" dirty="0">
              <a:cs typeface="Calibri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E64D00A6-F648-421E-A188-192ED7167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01" y="1370827"/>
            <a:ext cx="9030160" cy="4119129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35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Les composants de kubernetes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TP-00 et TP-01:</a:t>
            </a:r>
            <a:r>
              <a:rPr lang="fr-FR" dirty="0">
                <a:cs typeface="Calibri"/>
              </a:rPr>
              <a:t> Découverte de </a:t>
            </a:r>
            <a:r>
              <a:rPr lang="fr-FR" dirty="0" err="1">
                <a:cs typeface="Calibri"/>
              </a:rPr>
              <a:t>kubernetes</a:t>
            </a:r>
            <a:r>
              <a:rPr lang="fr-FR" dirty="0">
                <a:cs typeface="Calibri"/>
              </a:rPr>
              <a:t> et prise en main de </a:t>
            </a:r>
            <a:r>
              <a:rPr lang="fr-FR" dirty="0" err="1">
                <a:cs typeface="Calibri"/>
              </a:rPr>
              <a:t>kubectl</a:t>
            </a:r>
            <a:endParaRPr lang="fr-FR">
              <a:cs typeface="Calibri"/>
            </a:endParaRPr>
          </a:p>
          <a:p>
            <a:pPr marL="0" indent="0">
              <a:buNone/>
            </a:pPr>
            <a:endParaRPr lang="fr-FR" dirty="0"/>
          </a:p>
          <a:p>
            <a:pPr marL="359410" lvl="1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06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Les composants de kubernetes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TP-00 et TP-01:</a:t>
            </a:r>
            <a:r>
              <a:rPr lang="fr-FR" dirty="0">
                <a:cs typeface="Calibri"/>
              </a:rPr>
              <a:t> </a:t>
            </a:r>
            <a:r>
              <a:rPr lang="fr-FR" err="1">
                <a:cs typeface="Calibri"/>
              </a:rPr>
              <a:t>Cheat</a:t>
            </a:r>
            <a:r>
              <a:rPr lang="fr-FR" dirty="0">
                <a:cs typeface="Calibri"/>
              </a:rPr>
              <a:t> </a:t>
            </a:r>
            <a:r>
              <a:rPr lang="fr-FR">
                <a:cs typeface="Calibri"/>
              </a:rPr>
              <a:t>sheet (</a:t>
            </a:r>
            <a:r>
              <a:rPr lang="fr-FR" sz="1400" dirty="0">
                <a:ea typeface="+mn-lt"/>
                <a:cs typeface="+mn-lt"/>
                <a:hlinkClick r:id="rId2"/>
              </a:rPr>
              <a:t>https://kubernetes.io/fr/docs/reference/kubectl/cheatsheet/</a:t>
            </a:r>
            <a:r>
              <a:rPr lang="fr-FR">
                <a:ea typeface="+mn-lt"/>
                <a:cs typeface="+mn-lt"/>
              </a:rPr>
              <a:t>)</a:t>
            </a:r>
            <a:endParaRPr lang="fr-FR" dirty="0" err="1">
              <a:solidFill>
                <a:srgbClr val="303F48"/>
              </a:solidFill>
              <a:cs typeface="Calibri"/>
            </a:endParaRPr>
          </a:p>
          <a:p>
            <a:pPr marL="539750" lvl="2" indent="-179705"/>
            <a:endParaRPr lang="fr-FR" sz="1200" dirty="0">
              <a:solidFill>
                <a:srgbClr val="F57100"/>
              </a:solidFill>
              <a:latin typeface="Consolas"/>
              <a:cs typeface="Calibri"/>
            </a:endParaRPr>
          </a:p>
          <a:p>
            <a:pPr marL="179705" indent="-179705"/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Syntaxe</a:t>
            </a:r>
            <a:r>
              <a:rPr lang="fr-FR">
                <a:solidFill>
                  <a:srgbClr val="303F48"/>
                </a:solidFill>
                <a:ea typeface="+mn-lt"/>
                <a:cs typeface="+mn-lt"/>
              </a:rPr>
              <a:t>: </a:t>
            </a:r>
            <a:r>
              <a:rPr lang="fr-FR" sz="1400">
                <a:latin typeface="Consolas"/>
                <a:cs typeface="Calibri"/>
              </a:rPr>
              <a:t>kubectl [commande] [TYPE] [NOM] [flags]</a:t>
            </a:r>
            <a:endParaRPr lang="fr-FR" sz="1400">
              <a:latin typeface="Consolas"/>
              <a:ea typeface="+mn-lt"/>
              <a:cs typeface="+mn-lt"/>
            </a:endParaRPr>
          </a:p>
          <a:p>
            <a:pPr marL="179705" indent="-179705"/>
            <a:endParaRPr lang="fr-FR" sz="1400" dirty="0">
              <a:solidFill>
                <a:srgbClr val="303F48"/>
              </a:solidFill>
              <a:latin typeface="Consolas"/>
              <a:cs typeface="Calibri"/>
            </a:endParaRPr>
          </a:p>
          <a:p>
            <a:pPr marL="179705" indent="-179705"/>
            <a:r>
              <a:rPr lang="fr-FR">
                <a:solidFill>
                  <a:schemeClr val="accent1"/>
                </a:solidFill>
                <a:latin typeface="Calibri"/>
                <a:cs typeface="Calibri"/>
              </a:rPr>
              <a:t>Quelques commandes utiles:</a:t>
            </a:r>
          </a:p>
          <a:p>
            <a:pPr marL="359410" lvl="1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get</a:t>
            </a:r>
            <a:r>
              <a:rPr lang="fr-FR" sz="1200">
                <a:solidFill>
                  <a:srgbClr val="303F48"/>
                </a:solidFill>
                <a:latin typeface="Consolas"/>
                <a:cs typeface="Calibri"/>
              </a:rPr>
              <a:t>:</a:t>
            </a:r>
            <a:r>
              <a:rPr lang="fr-FR" sz="1400" dirty="0">
                <a:solidFill>
                  <a:srgbClr val="303F48"/>
                </a:solidFill>
                <a:latin typeface="Consolas"/>
                <a:cs typeface="Calibri"/>
              </a:rPr>
              <a:t>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lister des ressources </a:t>
            </a:r>
          </a:p>
          <a:p>
            <a:pPr marL="359410" lvl="1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run:</a:t>
            </a:r>
            <a:r>
              <a:rPr lang="fr-FR" sz="1000" dirty="0">
                <a:solidFill>
                  <a:srgbClr val="303F48"/>
                </a:solidFill>
                <a:latin typeface="Consolas"/>
                <a:cs typeface="Calibri"/>
              </a:rPr>
              <a:t>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éxecute un pod (similaire à </a:t>
            </a:r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docker run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)</a:t>
            </a:r>
          </a:p>
          <a:p>
            <a:pPr marL="359410" lvl="1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create:</a:t>
            </a:r>
            <a:r>
              <a:rPr lang="fr-FR" sz="1600" dirty="0">
                <a:solidFill>
                  <a:srgbClr val="303F48"/>
                </a:solidFill>
                <a:latin typeface="Consolas"/>
                <a:cs typeface="Calibri"/>
              </a:rPr>
              <a:t>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créer une ressource ou un groupe de ressources  (mode impératif)</a:t>
            </a:r>
          </a:p>
          <a:p>
            <a:pPr marL="359410" lvl="1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apply: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créer une ressource ou un groupe de ressources (mode déclaratif)</a:t>
            </a:r>
          </a:p>
          <a:p>
            <a:pPr marL="359410" lvl="1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delete:</a:t>
            </a:r>
            <a:r>
              <a:rPr lang="fr-FR" sz="1200" dirty="0">
                <a:solidFill>
                  <a:srgbClr val="303F48"/>
                </a:solidFill>
                <a:latin typeface="Consolas"/>
                <a:cs typeface="Calibri"/>
              </a:rPr>
              <a:t>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détruire une ressource ou un groupe de ressources</a:t>
            </a:r>
          </a:p>
          <a:p>
            <a:pPr marL="359410" lvl="1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exec:</a:t>
            </a:r>
            <a:r>
              <a:rPr lang="fr-FR" sz="1200" dirty="0">
                <a:solidFill>
                  <a:srgbClr val="303F48"/>
                </a:solidFill>
                <a:latin typeface="Consolas"/>
                <a:cs typeface="Calibri"/>
              </a:rPr>
              <a:t>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envoyer une commande dans un container</a:t>
            </a:r>
          </a:p>
          <a:p>
            <a:pPr marL="359410" lvl="1" indent="-179705"/>
            <a:r>
              <a:rPr lang="fr-FR" sz="1400">
                <a:solidFill>
                  <a:srgbClr val="303F48"/>
                </a:solidFill>
                <a:latin typeface="Consolas"/>
                <a:cs typeface="Calibri"/>
              </a:rPr>
              <a:t>kubectl describe:</a:t>
            </a:r>
            <a:r>
              <a:rPr lang="fr-FR" sz="1200" dirty="0">
                <a:solidFill>
                  <a:srgbClr val="303F48"/>
                </a:solidFill>
                <a:latin typeface="Consolas"/>
                <a:cs typeface="Calibri"/>
              </a:rPr>
              <a:t> </a:t>
            </a:r>
            <a:r>
              <a:rPr lang="fr-FR" sz="1600">
                <a:solidFill>
                  <a:srgbClr val="303F48"/>
                </a:solidFill>
                <a:latin typeface="Calibri"/>
                <a:cs typeface="Calibri"/>
              </a:rPr>
              <a:t>décrire une ressource </a:t>
            </a:r>
            <a:endParaRPr lang="fr-FR" sz="1600">
              <a:solidFill>
                <a:srgbClr val="303F48"/>
              </a:solidFill>
              <a:ea typeface="+mn-lt"/>
              <a:cs typeface="+mn-lt"/>
            </a:endParaRPr>
          </a:p>
          <a:p>
            <a:pPr marL="359410" lvl="1" indent="-179705"/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kubectl explain</a:t>
            </a:r>
            <a:r>
              <a:rPr lang="fr-FR" sz="12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: </a:t>
            </a:r>
            <a:r>
              <a:rPr lang="fr-FR" sz="1600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affiche la documentation kubernetes pour la ressource spécifiée</a:t>
            </a:r>
            <a:endParaRPr lang="fr-FR" sz="1600">
              <a:solidFill>
                <a:srgbClr val="303F48"/>
              </a:solidFill>
              <a:ea typeface="+mn-lt"/>
              <a:cs typeface="+mn-lt"/>
            </a:endParaRPr>
          </a:p>
          <a:p>
            <a:pPr marL="179705" indent="-179705"/>
            <a:endParaRPr lang="fr-FR" sz="1600" dirty="0">
              <a:solidFill>
                <a:srgbClr val="303F48"/>
              </a:solidFill>
              <a:ea typeface="+mn-lt"/>
              <a:cs typeface="+mn-lt"/>
            </a:endParaRPr>
          </a:p>
          <a:p>
            <a:pPr marL="106045" indent="-285750"/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Quelques flags utiles:</a:t>
            </a:r>
          </a:p>
          <a:p>
            <a:pPr marL="285750" indent="-285750"/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--all-namespaces </a:t>
            </a:r>
            <a:r>
              <a:rPr lang="fr-FR" sz="1400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ou </a:t>
            </a:r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-a</a:t>
            </a:r>
            <a:r>
              <a:rPr lang="fr-FR" sz="1600">
                <a:solidFill>
                  <a:srgbClr val="303F48"/>
                </a:solidFill>
                <a:ea typeface="+mn-lt"/>
                <a:cs typeface="+mn-lt"/>
              </a:rPr>
              <a:t>: dans tous les namespaces</a:t>
            </a:r>
          </a:p>
          <a:p>
            <a:pPr marL="285750" indent="-285750"/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--output </a:t>
            </a:r>
            <a:r>
              <a:rPr lang="fr-FR" sz="1400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ou </a:t>
            </a:r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-o</a:t>
            </a:r>
            <a:r>
              <a:rPr lang="fr-FR" sz="1600">
                <a:solidFill>
                  <a:srgbClr val="303F48"/>
                </a:solidFill>
                <a:ea typeface="+mn-lt"/>
                <a:cs typeface="+mn-lt"/>
              </a:rPr>
              <a:t>:  format de sortie</a:t>
            </a:r>
          </a:p>
          <a:p>
            <a:pPr marL="285750" indent="-285750"/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-f</a:t>
            </a:r>
            <a:r>
              <a:rPr lang="fr-FR" sz="1600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: à partir d'un fichier</a:t>
            </a:r>
            <a:endParaRPr lang="fr-FR" sz="1600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285750" indent="-285750"/>
            <a:r>
              <a:rPr lang="fr-FR" sz="1400">
                <a:solidFill>
                  <a:srgbClr val="303F48"/>
                </a:solidFill>
                <a:latin typeface="Consolas"/>
                <a:ea typeface="+mn-lt"/>
                <a:cs typeface="+mn-lt"/>
              </a:rPr>
              <a:t>--dry-run</a:t>
            </a:r>
            <a:r>
              <a:rPr lang="fr-FR" sz="1600">
                <a:solidFill>
                  <a:srgbClr val="303F48"/>
                </a:solidFill>
                <a:ea typeface="+mn-lt"/>
                <a:cs typeface="+mn-lt"/>
              </a:rPr>
              <a:t>: pour de faux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97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D24442-5E34-49F1-AC1B-F09720BA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14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80108AD-3F49-4439-80E4-7686B2E0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YAML / JSON :</a:t>
            </a:r>
            <a:br>
              <a:rPr lang="fr-FR" dirty="0"/>
            </a:br>
            <a:r>
              <a:rPr lang="fr-FR"/>
              <a:t>les manifestes</a:t>
            </a:r>
            <a:endParaRPr lang="fr-FR">
              <a:cs typeface="Calibri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4C3622-5A00-4BF8-9733-B60A6C93E3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6E753D-91DE-4B5F-8E55-E9AEA3EA0C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98604840-63CD-4D56-9E25-768D2228B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027" y="1233376"/>
            <a:ext cx="1942239" cy="14414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>
                <a:latin typeface="Calibri"/>
                <a:ea typeface="ＭＳ Ｐゴシック"/>
              </a:rPr>
              <a:t>02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779185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 manifeste kubernetes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/>
            <a:r>
              <a:rPr lang="fr-FR">
                <a:cs typeface="Calibri"/>
              </a:rPr>
              <a:t>Kubernetes fonctionne sur un mode déclaratif.</a:t>
            </a:r>
            <a:endParaRPr lang="fr-FR"/>
          </a:p>
          <a:p>
            <a:pPr marL="342900" indent="-342900"/>
            <a:endParaRPr lang="fr-FR" dirty="0">
              <a:cs typeface="Calibri"/>
            </a:endParaRPr>
          </a:p>
          <a:p>
            <a:pPr marL="342900" indent="-342900"/>
            <a:r>
              <a:rPr lang="fr-FR">
                <a:cs typeface="Calibri"/>
              </a:rPr>
              <a:t>Or jusqu'à présent, nous avons envoyé à kubernetes uniquement des commandes ad-hoc. Nous étions donc dans un mode impératif.</a:t>
            </a:r>
            <a:endParaRPr lang="fr-FR" dirty="0"/>
          </a:p>
          <a:p>
            <a:pPr marL="342900" indent="-342900"/>
            <a:endParaRPr lang="fr-FR" dirty="0">
              <a:cs typeface="Calibri"/>
            </a:endParaRPr>
          </a:p>
          <a:p>
            <a:pPr marL="342900" indent="-342900"/>
            <a:r>
              <a:rPr lang="fr-FR">
                <a:cs typeface="Calibri"/>
              </a:rPr>
              <a:t>La bonne pratique consiste à écrire tout ce qui a vocation à être reproduit dans un fichier de configuration en YAML: le manifeste</a:t>
            </a:r>
          </a:p>
          <a:p>
            <a:pPr marL="342900" indent="-342900"/>
            <a:endParaRPr lang="fr-FR" dirty="0">
              <a:solidFill>
                <a:srgbClr val="303F48"/>
              </a:solidFill>
              <a:latin typeface="Calibri"/>
              <a:cs typeface="Calibri"/>
            </a:endParaRPr>
          </a:p>
          <a:p>
            <a:pPr marL="342900" indent="-342900"/>
            <a:r>
              <a:rPr lang="fr-FR">
                <a:solidFill>
                  <a:srgbClr val="303F48"/>
                </a:solidFill>
                <a:latin typeface="Calibri"/>
                <a:cs typeface="Calibri"/>
              </a:rPr>
              <a:t>Les avantages sont évidents; reproductibilité, evolutivité, versioning, etc...</a:t>
            </a:r>
            <a:endParaRPr lang="fr-FR" dirty="0">
              <a:solidFill>
                <a:srgbClr val="303F48"/>
              </a:solidFill>
              <a:latin typeface="Calibri"/>
              <a:cs typeface="Calibri"/>
            </a:endParaRPr>
          </a:p>
          <a:p>
            <a:pPr marL="342900" indent="-342900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42900" indent="-342900"/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NB: l'un étant un subset de l'autre, les formats YAML et json sont interchangeables. Le format YAML étant à la fois recommandé par kubernetes et beaucoup plus lisible, c'est celui que nous étudierons. Sachez cependant que json est un format valide.</a:t>
            </a:r>
            <a:endParaRPr lang="fr-FR">
              <a:solidFill>
                <a:srgbClr val="303F48"/>
              </a:solidFill>
              <a:cs typeface="Calibri"/>
            </a:endParaRPr>
          </a:p>
          <a:p>
            <a:pPr marL="539750" lvl="2" indent="-179705"/>
            <a:endParaRPr lang="fr-FR" sz="1200" dirty="0">
              <a:solidFill>
                <a:srgbClr val="F57100"/>
              </a:solidFill>
              <a:latin typeface="Consolas"/>
              <a:ea typeface="+mn-lt"/>
              <a:cs typeface="+mn-lt"/>
            </a:endParaRPr>
          </a:p>
          <a:p>
            <a:pPr marL="285750" indent="-285750"/>
            <a:endParaRPr lang="fr-FR" sz="1600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64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 YAML</a:t>
            </a:r>
            <a:br>
              <a:rPr lang="fr-FR" dirty="0">
                <a:cs typeface="Calibri"/>
              </a:rPr>
            </a:br>
            <a:r>
              <a:rPr lang="fr-FR" sz="1600" b="0">
                <a:ea typeface="+mn-lt"/>
                <a:cs typeface="+mn-lt"/>
              </a:rPr>
              <a:t>https://yaml.org/refcard.html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/>
            <a:r>
              <a:rPr lang="fr-FR">
                <a:cs typeface="Calibri"/>
              </a:rPr>
              <a:t>YAML (.yaml, .yml) est</a:t>
            </a:r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 un format de </a:t>
            </a:r>
            <a:r>
              <a:rPr lang="fr-FR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sérialisation</a:t>
            </a:r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 de données (comme .xml, .csv...) conçu pour être le plus </a:t>
            </a:r>
            <a:r>
              <a:rPr lang="fr-FR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lisible </a:t>
            </a:r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possible et avoir une syntaxe minimale</a:t>
            </a:r>
          </a:p>
          <a:p>
            <a:pPr marL="342900" indent="-342900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42900" indent="-342900"/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Fonctionne principalement sur un </a:t>
            </a:r>
            <a:r>
              <a:rPr lang="fr-FR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format clé:valeur</a:t>
            </a:r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 mais peut accepter tous types d'entrées</a:t>
            </a:r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42900" indent="-342900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42900" indent="-342900"/>
            <a:r>
              <a:rPr lang="fr-FR">
                <a:latin typeface="Calibri"/>
                <a:ea typeface="+mn-lt"/>
                <a:cs typeface="+mn-lt"/>
              </a:rPr>
              <a:t>Accepte des </a:t>
            </a:r>
            <a:r>
              <a:rPr lang="fr-FR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listes </a:t>
            </a:r>
            <a:r>
              <a:rPr lang="fr-FR">
                <a:latin typeface="Calibri"/>
                <a:ea typeface="+mn-lt"/>
                <a:cs typeface="+mn-lt"/>
              </a:rPr>
              <a:t>et des </a:t>
            </a:r>
            <a:r>
              <a:rPr lang="fr-FR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maps</a:t>
            </a:r>
            <a:r>
              <a:rPr lang="fr-FR" dirty="0">
                <a:solidFill>
                  <a:schemeClr val="accent1"/>
                </a:solidFill>
                <a:latin typeface="Calibri"/>
                <a:ea typeface="+mn-lt"/>
                <a:cs typeface="+mn-lt"/>
              </a:rPr>
              <a:t> </a:t>
            </a:r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qui peuvent elles-même hériter de listes et de maps. On peut ainsi avoir des listes de listes, des maps de listes, etc</a:t>
            </a:r>
          </a:p>
          <a:p>
            <a:pPr marL="359410" lvl="1" indent="-179705"/>
            <a:r>
              <a:rPr lang="fr-FR">
                <a:solidFill>
                  <a:srgbClr val="303F48"/>
                </a:solidFill>
                <a:latin typeface="Calibri"/>
                <a:ea typeface="+mn-lt"/>
                <a:cs typeface="+mn-lt"/>
              </a:rPr>
              <a:t>Exemple (tiré d'Ansible): </a:t>
            </a: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ea typeface="+mn-lt"/>
              <a:cs typeface="+mn-lt"/>
            </a:endParaRPr>
          </a:p>
          <a:p>
            <a:pPr marL="179705" indent="-179705"/>
            <a:r>
              <a:rPr lang="fr-FR">
                <a:ea typeface="+mn-lt"/>
                <a:cs typeface="+mn-lt"/>
              </a:rPr>
              <a:t>On peut concatener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plusieurs </a:t>
            </a:r>
            <a:r>
              <a:rPr lang="fr-FR">
                <a:ea typeface="+mn-lt"/>
                <a:cs typeface="+mn-lt"/>
              </a:rPr>
              <a:t>fichiers YAML dans le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même document</a:t>
            </a:r>
            <a:r>
              <a:rPr lang="fr-FR">
                <a:ea typeface="+mn-lt"/>
                <a:cs typeface="+mn-lt"/>
              </a:rPr>
              <a:t>. Il suffit pour cela de les séparer par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 --- </a:t>
            </a:r>
            <a:r>
              <a:rPr lang="fr-FR">
                <a:ea typeface="+mn-lt"/>
                <a:cs typeface="+mn-lt"/>
              </a:rPr>
              <a:t>(trois tirets)</a:t>
            </a:r>
            <a:endParaRPr lang="fr-FR">
              <a:cs typeface="Calibri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latin typeface="Calibri"/>
              <a:ea typeface="+mn-lt"/>
              <a:cs typeface="+mn-lt"/>
            </a:endParaRPr>
          </a:p>
          <a:p>
            <a:pPr marL="359410" lvl="1" indent="-179705"/>
            <a:endParaRPr lang="fr-FR">
              <a:latin typeface="Calibri"/>
              <a:ea typeface="+mn-lt"/>
              <a:cs typeface="+mn-lt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7" descr="Une image contenant alimentation, tenant, pièce&#10;&#10;Description générée automatiquement">
            <a:extLst>
              <a:ext uri="{FF2B5EF4-FFF2-40B4-BE49-F238E27FC236}">
                <a16:creationId xmlns:a16="http://schemas.microsoft.com/office/drawing/2014/main" id="{303946BC-26D2-42B1-8CD3-694C9275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95" y="3991315"/>
            <a:ext cx="5377837" cy="10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 YAML </a:t>
            </a:r>
            <a:r>
              <a:rPr lang="fr-FR" sz="2400"/>
              <a:t>(suite)</a:t>
            </a:r>
            <a:br>
              <a:rPr lang="fr-FR" sz="2400" dirty="0">
                <a:cs typeface="Calibri"/>
              </a:rPr>
            </a:br>
            <a:r>
              <a:rPr lang="fr-FR" sz="1600" b="0">
                <a:ea typeface="+mn-lt"/>
                <a:cs typeface="+mn-lt"/>
              </a:rPr>
              <a:t>https://yaml.org/refcard.html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Indentation, indentation, indentation</a:t>
            </a:r>
            <a:r>
              <a:rPr lang="fr-FR">
                <a:cs typeface="Calibri"/>
              </a:rPr>
              <a:t> ! La syntaxe en dépend. Peut donc être source d'erreurs lorsque les  manifestes sont longs et/ou complexes. Vigilance !</a:t>
            </a:r>
            <a:endParaRPr lang="fr-FR">
              <a:ea typeface="+mn-lt"/>
              <a:cs typeface="+mn-lt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rgbClr val="303F48"/>
                </a:solidFill>
                <a:cs typeface="Calibri"/>
              </a:rPr>
              <a:t>Comme en json, on peut se référer à une section en écrivant sa </a:t>
            </a:r>
            <a:r>
              <a:rPr lang="fr-FR">
                <a:solidFill>
                  <a:schemeClr val="accent1"/>
                </a:solidFill>
                <a:cs typeface="Calibri"/>
              </a:rPr>
              <a:t>structure</a:t>
            </a: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Exemple (document suivant): 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60045" lvl="2" indent="0">
              <a:buNone/>
            </a:pPr>
            <a:r>
              <a:rPr lang="fr-FR">
                <a:solidFill>
                  <a:srgbClr val="303F48"/>
                </a:solidFill>
                <a:cs typeface="Calibri"/>
              </a:rPr>
              <a:t>la valeur de spec.selector.matchLabels.app est prometheus-server</a:t>
            </a: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42900" indent="-342900"/>
            <a:endParaRPr lang="fr-FR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88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88" y="317513"/>
            <a:ext cx="3934317" cy="706363"/>
          </a:xfrm>
        </p:spPr>
        <p:txBody>
          <a:bodyPr>
            <a:normAutofit fontScale="90000"/>
          </a:bodyPr>
          <a:lstStyle/>
          <a:p>
            <a:r>
              <a:rPr lang="fr-FR"/>
              <a:t>Anatomie d'un manifeste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18</a:t>
            </a:fld>
            <a:endParaRPr lang="fr-FR"/>
          </a:p>
        </p:txBody>
      </p:sp>
      <p:pic>
        <p:nvPicPr>
          <p:cNvPr id="8" name="Image 8" descr="Une image contenant assis, téléphone&#10;&#10;Description générée automatiquement">
            <a:extLst>
              <a:ext uri="{FF2B5EF4-FFF2-40B4-BE49-F238E27FC236}">
                <a16:creationId xmlns:a16="http://schemas.microsoft.com/office/drawing/2014/main" id="{45177B97-32C6-40F1-AB8A-8405C57C9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05" y="801723"/>
            <a:ext cx="4698920" cy="59023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C2B89-08AB-4B64-802E-04E1DD7F47D8}"/>
              </a:ext>
            </a:extLst>
          </p:cNvPr>
          <p:cNvSpPr/>
          <p:nvPr/>
        </p:nvSpPr>
        <p:spPr>
          <a:xfrm>
            <a:off x="5524459" y="977118"/>
            <a:ext cx="153877" cy="1367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AC8EA07-B61B-4205-A981-97CE09E4B337}"/>
              </a:ext>
            </a:extLst>
          </p:cNvPr>
          <p:cNvCxnSpPr/>
          <p:nvPr/>
        </p:nvCxnSpPr>
        <p:spPr>
          <a:xfrm>
            <a:off x="1172090" y="1089148"/>
            <a:ext cx="4308978" cy="3591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E39480F7-3938-4D1B-ACEB-45656C3BD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63" y="978319"/>
            <a:ext cx="4839470" cy="5497785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>
                <a:solidFill>
                  <a:schemeClr val="accent1"/>
                </a:solidFill>
              </a:rPr>
              <a:t>AKMS</a:t>
            </a:r>
            <a:endParaRPr lang="fr-FR"/>
          </a:p>
          <a:p>
            <a:pPr marL="179705" indent="-179705"/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specs du deploiement</a:t>
            </a: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specs du template de replica</a:t>
            </a: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lvl="1" indent="0">
              <a:buNone/>
            </a:pPr>
            <a:endParaRPr lang="fr-FR" dirty="0">
              <a:solidFill>
                <a:schemeClr val="tx1"/>
              </a:solidFill>
              <a:cs typeface="Calibri"/>
            </a:endParaRPr>
          </a:p>
          <a:p>
            <a:pPr marL="179705" lvl="1" indent="0">
              <a:buNone/>
            </a:pPr>
            <a:endParaRPr lang="fr-FR" dirty="0">
              <a:solidFill>
                <a:schemeClr val="tx1"/>
              </a:solidFill>
              <a:cs typeface="Calibri"/>
            </a:endParaRPr>
          </a:p>
          <a:p>
            <a:pPr marL="179705" lvl="1" indent="0">
              <a:buNone/>
            </a:pPr>
            <a:r>
              <a:rPr lang="fr-FR">
                <a:solidFill>
                  <a:schemeClr val="tx1"/>
                </a:solidFill>
                <a:cs typeface="Calibri"/>
              </a:rPr>
              <a:t>Il y aurait beaucoup à dire sur ce deployment.</a:t>
            </a:r>
            <a:endParaRPr lang="fr-FR">
              <a:solidFill>
                <a:schemeClr val="tx1"/>
              </a:solidFill>
            </a:endParaRPr>
          </a:p>
          <a:p>
            <a:pPr marL="179705" lvl="1" indent="0">
              <a:buNone/>
            </a:pPr>
            <a:endParaRPr lang="fr-FR" dirty="0">
              <a:solidFill>
                <a:schemeClr val="tx1"/>
              </a:solidFill>
              <a:cs typeface="Calibri"/>
            </a:endParaRPr>
          </a:p>
          <a:p>
            <a:pPr marL="179705" lvl="1" indent="0">
              <a:buNone/>
            </a:pPr>
            <a:r>
              <a:rPr lang="fr-FR">
                <a:solidFill>
                  <a:schemeClr val="tx1"/>
                </a:solidFill>
                <a:cs typeface="Calibri"/>
              </a:rPr>
              <a:t>Nous nous contenterons pour l'instant d'observer la structure du document et de constater certaines similarités avec les concepts docker de la formation précédente</a:t>
            </a:r>
          </a:p>
          <a:p>
            <a:pPr marL="179705" indent="-179705"/>
            <a:endParaRPr lang="fr-FR" sz="1800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461AF9-1691-4BED-95F9-12DF85761AA2}"/>
              </a:ext>
            </a:extLst>
          </p:cNvPr>
          <p:cNvSpPr/>
          <p:nvPr/>
        </p:nvSpPr>
        <p:spPr>
          <a:xfrm>
            <a:off x="5523322" y="2199588"/>
            <a:ext cx="2077471" cy="1552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6D521E4-3A9B-47BB-9F46-89474ACAA3B9}"/>
              </a:ext>
            </a:extLst>
          </p:cNvPr>
          <p:cNvCxnSpPr/>
          <p:nvPr/>
        </p:nvCxnSpPr>
        <p:spPr>
          <a:xfrm>
            <a:off x="2837382" y="1807808"/>
            <a:ext cx="2663121" cy="852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D59DB82-2799-4103-8813-800B7A664611}"/>
              </a:ext>
            </a:extLst>
          </p:cNvPr>
          <p:cNvSpPr/>
          <p:nvPr/>
        </p:nvSpPr>
        <p:spPr>
          <a:xfrm>
            <a:off x="5809071" y="3750008"/>
            <a:ext cx="3980493" cy="2950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C608021-7A5D-4907-BE31-5B4BB8709781}"/>
              </a:ext>
            </a:extLst>
          </p:cNvPr>
          <p:cNvCxnSpPr/>
          <p:nvPr/>
        </p:nvCxnSpPr>
        <p:spPr>
          <a:xfrm>
            <a:off x="3503737" y="2473987"/>
            <a:ext cx="2261943" cy="16855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26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Le manifeste kubernetes </a:t>
            </a:r>
            <a:r>
              <a:rPr lang="fr-FR" sz="2400"/>
              <a:t>(suite)</a:t>
            </a:r>
            <a:br>
              <a:rPr lang="fr-FR" dirty="0"/>
            </a:b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AKMS. </a:t>
            </a:r>
            <a:r>
              <a:rPr lang="fr-FR">
                <a:cs typeface="Calibri"/>
              </a:rPr>
              <a:t>Squelette de base du manifeste </a:t>
            </a:r>
          </a:p>
          <a:p>
            <a:pPr marL="359410" lvl="1" indent="-179705"/>
            <a:r>
              <a:rPr lang="fr-FR">
                <a:solidFill>
                  <a:schemeClr val="tx1"/>
                </a:solidFill>
                <a:cs typeface="Calibri"/>
              </a:rPr>
              <a:t>Comprend les quatre paramètres</a:t>
            </a:r>
            <a:r>
              <a:rPr lang="fr-FR">
                <a:cs typeface="Calibri"/>
              </a:rPr>
              <a:t> 'obligatoires'</a:t>
            </a:r>
            <a:r>
              <a:rPr lang="fr-FR">
                <a:solidFill>
                  <a:schemeClr val="tx1"/>
                </a:solidFill>
                <a:cs typeface="Calibri"/>
              </a:rPr>
              <a:t>:</a:t>
            </a:r>
            <a:endParaRPr lang="fr-FR">
              <a:solidFill>
                <a:schemeClr val="tx1"/>
              </a:solidFill>
              <a:ea typeface="+mn-lt"/>
              <a:cs typeface="+mn-lt"/>
            </a:endParaRPr>
          </a:p>
          <a:p>
            <a:pPr marL="359410" lvl="1" indent="-179705"/>
            <a:r>
              <a:rPr lang="fr-FR">
                <a:cs typeface="Calibri"/>
              </a:rPr>
              <a:t>apiversion</a:t>
            </a:r>
            <a:r>
              <a:rPr lang="fr-FR">
                <a:solidFill>
                  <a:srgbClr val="303F48"/>
                </a:solidFill>
                <a:cs typeface="Calibri"/>
              </a:rPr>
              <a:t>: la version de l'api qui sera utilisée. Le '</a:t>
            </a:r>
            <a:r>
              <a:rPr lang="fr-FR">
                <a:cs typeface="Calibri"/>
              </a:rPr>
              <a:t>kind</a:t>
            </a:r>
            <a:r>
              <a:rPr lang="fr-FR">
                <a:solidFill>
                  <a:schemeClr val="tx1"/>
                </a:solidFill>
                <a:cs typeface="Calibri"/>
              </a:rPr>
              <a:t>'</a:t>
            </a:r>
            <a:r>
              <a:rPr lang="fr-FR" dirty="0">
                <a:cs typeface="Calibri"/>
              </a:rPr>
              <a:t> </a:t>
            </a:r>
            <a:r>
              <a:rPr lang="fr-FR">
                <a:solidFill>
                  <a:srgbClr val="303F48"/>
                </a:solidFill>
                <a:cs typeface="Calibri"/>
              </a:rPr>
              <a:t>doit exister sur cette api pour être pris en compte. On peut les lister avec </a:t>
            </a:r>
            <a:r>
              <a:rPr lang="fr-FR">
                <a:cs typeface="Calibri"/>
              </a:rPr>
              <a:t>kubectl api-version</a:t>
            </a:r>
          </a:p>
          <a:p>
            <a:pPr marL="359410" lvl="1" indent="-179705"/>
            <a:r>
              <a:rPr lang="fr-FR">
                <a:cs typeface="Calibri"/>
              </a:rPr>
              <a:t>kind</a:t>
            </a:r>
            <a:r>
              <a:rPr lang="fr-FR">
                <a:solidFill>
                  <a:srgbClr val="303F48"/>
                </a:solidFill>
                <a:cs typeface="Calibri"/>
              </a:rPr>
              <a:t>: le type de </a:t>
            </a:r>
            <a:r>
              <a:rPr lang="fr-FR">
                <a:cs typeface="Calibri"/>
              </a:rPr>
              <a:t>ressource </a:t>
            </a:r>
            <a:r>
              <a:rPr lang="fr-FR">
                <a:solidFill>
                  <a:srgbClr val="303F48"/>
                </a:solidFill>
                <a:cs typeface="Calibri"/>
              </a:rPr>
              <a:t>qui sera déployé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r>
              <a:rPr lang="fr-FR">
                <a:cs typeface="Calibri"/>
              </a:rPr>
              <a:t>metadata</a:t>
            </a:r>
            <a:r>
              <a:rPr lang="fr-FR">
                <a:solidFill>
                  <a:srgbClr val="303F48"/>
                </a:solidFill>
                <a:cs typeface="Calibri"/>
              </a:rPr>
              <a:t>: informations qui permettent à K8S </a:t>
            </a:r>
            <a:r>
              <a:rPr lang="fr-FR">
                <a:cs typeface="Calibri"/>
              </a:rPr>
              <a:t>d'identifier </a:t>
            </a:r>
            <a:r>
              <a:rPr lang="fr-FR">
                <a:solidFill>
                  <a:srgbClr val="303F48"/>
                </a:solidFill>
                <a:cs typeface="Calibri"/>
              </a:rPr>
              <a:t>la ressource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r>
              <a:rPr lang="fr-FR">
                <a:cs typeface="Calibri"/>
              </a:rPr>
              <a:t>specs</a:t>
            </a:r>
            <a:r>
              <a:rPr lang="fr-FR">
                <a:solidFill>
                  <a:schemeClr val="tx1"/>
                </a:solidFill>
                <a:cs typeface="Calibri"/>
              </a:rPr>
              <a:t>: éléments de configuration de la ressource</a:t>
            </a: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Labels ou Annotations ? </a:t>
            </a:r>
            <a:r>
              <a:rPr lang="fr-FR">
                <a:cs typeface="Calibri"/>
              </a:rPr>
              <a:t>Ça dépend...</a:t>
            </a:r>
          </a:p>
          <a:p>
            <a:pPr marL="359410" lvl="1" indent="-179705"/>
            <a:r>
              <a:rPr lang="fr-FR">
                <a:solidFill>
                  <a:schemeClr val="tx1"/>
                </a:solidFill>
                <a:cs typeface="Calibri"/>
              </a:rPr>
              <a:t>Les deux font partie de la section metadata, qui sert à identifier la ressource</a:t>
            </a:r>
          </a:p>
          <a:p>
            <a:pPr marL="359410" lvl="1" indent="-179705"/>
            <a:r>
              <a:rPr lang="fr-FR">
                <a:solidFill>
                  <a:schemeClr val="tx1"/>
                </a:solidFill>
                <a:cs typeface="Calibri"/>
              </a:rPr>
              <a:t>labels est au libre choix de l'utilisateur. Ils sont donc libres (tant qu'on respecte le format clé:valeur)</a:t>
            </a:r>
          </a:p>
          <a:p>
            <a:pPr marL="359410" lvl="1" indent="-179705"/>
            <a:r>
              <a:rPr lang="fr-FR">
                <a:solidFill>
                  <a:schemeClr val="tx1"/>
                </a:solidFill>
                <a:cs typeface="Calibri"/>
              </a:rPr>
              <a:t>annotations est interprété par kubernetes. Il n'est donc pas libre, et vise à étendre les fonctionalités de kubernetes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07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n-lt"/>
                <a:cs typeface="+mn-lt"/>
              </a:rPr>
              <a:t>Kube... quoi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>
              <a:buFont typeface="Myriad Pro"/>
              <a:buChar char="›"/>
            </a:pPr>
            <a:r>
              <a:rPr lang="en-US">
                <a:ea typeface="+mn-lt"/>
                <a:cs typeface="+mn-lt"/>
              </a:rPr>
              <a:t>Kubernetes </a:t>
            </a:r>
            <a:r>
              <a:rPr lang="fr-FR">
                <a:ea typeface="+mn-lt"/>
                <a:cs typeface="+mn-lt"/>
              </a:rPr>
              <a:t>(abrégé k8s) est un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orchestrateur </a:t>
            </a:r>
            <a:r>
              <a:rPr lang="fr-FR">
                <a:ea typeface="+mn-lt"/>
                <a:cs typeface="+mn-lt"/>
              </a:rPr>
              <a:t>de containers open source visant à fournir une plate-forme permettant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d'automatiser </a:t>
            </a:r>
            <a:r>
              <a:rPr lang="fr-FR">
                <a:ea typeface="+mn-lt"/>
                <a:cs typeface="+mn-lt"/>
              </a:rPr>
              <a:t>le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déploiement</a:t>
            </a:r>
            <a:r>
              <a:rPr lang="fr-FR">
                <a:ea typeface="+mn-lt"/>
                <a:cs typeface="+mn-lt"/>
              </a:rPr>
              <a:t>, la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montée en charge</a:t>
            </a:r>
            <a:r>
              <a:rPr lang="fr-FR">
                <a:ea typeface="+mn-lt"/>
                <a:cs typeface="+mn-lt"/>
              </a:rPr>
              <a:t> et la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mise en œuvre</a:t>
            </a:r>
            <a:r>
              <a:rPr lang="fr-FR">
                <a:ea typeface="+mn-lt"/>
                <a:cs typeface="+mn-lt"/>
              </a:rPr>
              <a:t> de conteneurs d'applications sur des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clusters </a:t>
            </a:r>
            <a:r>
              <a:rPr lang="fr-FR">
                <a:ea typeface="+mn-lt"/>
                <a:cs typeface="+mn-lt"/>
              </a:rPr>
              <a:t>de serveurs</a:t>
            </a:r>
            <a:endParaRPr lang="en-US">
              <a:ea typeface="+mn-lt"/>
              <a:cs typeface="+mn-lt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en-US">
                <a:cs typeface="Calibri"/>
              </a:rPr>
              <a:t>Kubernetes </a:t>
            </a:r>
            <a:r>
              <a:rPr lang="fr-FR">
                <a:ea typeface="+mn-lt"/>
                <a:cs typeface="+mn-lt"/>
              </a:rPr>
              <a:t>a été développé </a:t>
            </a:r>
            <a:r>
              <a:rPr lang="fr-FR">
                <a:cs typeface="Calibri"/>
              </a:rPr>
              <a:t>en interne </a:t>
            </a:r>
            <a:r>
              <a:rPr lang="fr-FR">
                <a:ea typeface="+mn-lt"/>
                <a:cs typeface="+mn-lt"/>
              </a:rPr>
              <a:t>par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Google </a:t>
            </a:r>
            <a:r>
              <a:rPr lang="fr-FR">
                <a:ea typeface="+mn-lt"/>
                <a:cs typeface="+mn-lt"/>
              </a:rPr>
              <a:t>sur le modèle de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Borg </a:t>
            </a:r>
            <a:r>
              <a:rPr lang="fr-FR">
                <a:ea typeface="+mn-lt"/>
                <a:cs typeface="+mn-lt"/>
              </a:rPr>
              <a:t>(</a:t>
            </a:r>
            <a:r>
              <a:rPr lang="fr-FR" dirty="0">
                <a:cs typeface="Calibri"/>
                <a:hlinkClick r:id="rId2"/>
              </a:rPr>
              <a:t>https://pdos.csail.mit.edu/6.824/papers/borg.pdf</a:t>
            </a:r>
            <a:r>
              <a:rPr lang="fr-FR">
                <a:ea typeface="+mn-lt"/>
                <a:cs typeface="+mn-lt"/>
              </a:rPr>
              <a:t>) puis open-sourcé et offert à la 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Cloud Native Computing Foundation</a:t>
            </a:r>
            <a:r>
              <a:rPr lang="fr-FR">
                <a:ea typeface="+mn-lt"/>
                <a:cs typeface="+mn-lt"/>
              </a:rPr>
              <a:t> </a:t>
            </a:r>
            <a:r>
              <a:rPr lang="fr-FR">
                <a:cs typeface="Calibri"/>
              </a:rPr>
              <a:t> (</a:t>
            </a:r>
            <a:r>
              <a:rPr lang="fr-FR">
                <a:ea typeface="+mn-lt"/>
                <a:cs typeface="+mn-lt"/>
                <a:hlinkClick r:id="rId3"/>
              </a:rPr>
              <a:t>https://landscape.cncf.io/</a:t>
            </a:r>
            <a:r>
              <a:rPr lang="fr-FR">
                <a:ea typeface="+mn-lt"/>
                <a:cs typeface="+mn-lt"/>
              </a:rPr>
              <a:t>)</a:t>
            </a:r>
            <a:endParaRPr lang="en-US">
              <a:ea typeface="+mn-lt"/>
              <a:cs typeface="+mn-lt"/>
            </a:endParaRPr>
          </a:p>
          <a:p>
            <a:pPr marL="179705" indent="-179705">
              <a:buFont typeface="Myriad Pro"/>
              <a:buChar char="›"/>
            </a:pPr>
            <a:endParaRPr lang="fr-FR" dirty="0"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cs typeface="Calibri"/>
              </a:rPr>
              <a:t>Développé en C++ puis refactorisé en </a:t>
            </a:r>
            <a:r>
              <a:rPr lang="fr-FR">
                <a:solidFill>
                  <a:schemeClr val="accent1"/>
                </a:solidFill>
                <a:cs typeface="Calibri"/>
              </a:rPr>
              <a:t>Go</a:t>
            </a:r>
            <a:endParaRPr lang="fr-FR">
              <a:solidFill>
                <a:schemeClr val="accent1"/>
              </a:solidFill>
              <a:ea typeface="+mn-lt"/>
              <a:cs typeface="+mn-lt"/>
            </a:endParaRPr>
          </a:p>
          <a:p>
            <a:pPr marL="179705" indent="-179705">
              <a:buFont typeface="Myriad Pro"/>
              <a:buChar char="›"/>
            </a:pPr>
            <a:endParaRPr lang="fr-FR" dirty="0"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solidFill>
                  <a:srgbClr val="303F48"/>
                </a:solidFill>
                <a:cs typeface="Calibri"/>
              </a:rPr>
              <a:t>v1.0</a:t>
            </a:r>
            <a:r>
              <a:rPr lang="fr-FR">
                <a:cs typeface="Calibri"/>
              </a:rPr>
              <a:t>: </a:t>
            </a:r>
            <a:r>
              <a:rPr lang="fr-FR">
                <a:solidFill>
                  <a:schemeClr val="accent1"/>
                </a:solidFill>
                <a:cs typeface="Calibri"/>
              </a:rPr>
              <a:t>10 juillet 2015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solidFill>
                  <a:srgbClr val="303F48"/>
                </a:solidFill>
                <a:cs typeface="Calibri"/>
              </a:rPr>
              <a:t>Aout 2020: </a:t>
            </a:r>
            <a:r>
              <a:rPr lang="fr-FR">
                <a:solidFill>
                  <a:schemeClr val="accent1"/>
                </a:solidFill>
                <a:cs typeface="Calibri"/>
              </a:rPr>
              <a:t>v1.19</a:t>
            </a:r>
          </a:p>
          <a:p>
            <a:pPr marL="359410" lvl="1" indent="-179705">
              <a:buFont typeface="Myriad Pro"/>
              <a:buChar char="›"/>
            </a:pP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95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37B359-DA2B-40C6-B3A5-C312FD6B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20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A33B30C-33C1-42E3-8E14-67029CA8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concepts kubernetes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AD1AF2-0BD4-430F-B7F1-B07263343E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BDBCD3-B9EC-4A84-A84A-C422A2D50D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75190DAE-4BA8-46CC-A6A6-48662F2B8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027" y="1233376"/>
            <a:ext cx="1942239" cy="14414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>
                <a:latin typeface="Calibri"/>
                <a:ea typeface="ＭＳ Ｐゴシック"/>
              </a:rPr>
              <a:t>03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02091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chemeClr val="accent1"/>
                </a:solidFill>
                <a:cs typeface="Calibri"/>
              </a:rPr>
              <a:t>Workloads</a:t>
            </a: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0" indent="0">
              <a:buNone/>
            </a:pPr>
            <a:endParaRPr lang="fr-FR" dirty="0"/>
          </a:p>
          <a:p>
            <a:pPr marL="179705" indent="-179705"/>
            <a:r>
              <a:rPr lang="fr-FR">
                <a:cs typeface="Calibri"/>
              </a:rPr>
              <a:t>Cluster 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Ensemble des objets kubernetes 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Au niveau physique, se compose au moins d'un </a:t>
            </a:r>
            <a:r>
              <a:rPr lang="fr-FR">
                <a:cs typeface="Calibri"/>
              </a:rPr>
              <a:t>master node</a:t>
            </a:r>
            <a:r>
              <a:rPr lang="fr-FR">
                <a:solidFill>
                  <a:srgbClr val="303F48"/>
                </a:solidFill>
                <a:cs typeface="Calibri"/>
              </a:rPr>
              <a:t> et d'un </a:t>
            </a:r>
            <a:r>
              <a:rPr lang="fr-FR">
                <a:cs typeface="Calibri"/>
              </a:rPr>
              <a:t>node</a:t>
            </a:r>
            <a:endParaRPr lang="fr-FR" dirty="0"/>
          </a:p>
          <a:p>
            <a:pPr marL="359410" lvl="1" indent="-179705"/>
            <a:endParaRPr lang="fr-FR" dirty="0"/>
          </a:p>
          <a:p>
            <a:pPr marL="179705" indent="-179705"/>
            <a:r>
              <a:rPr lang="fr-FR" dirty="0"/>
              <a:t>Node (ou nœud)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Machine qui </a:t>
            </a:r>
            <a:r>
              <a:rPr lang="fr-FR">
                <a:cs typeface="Calibri"/>
              </a:rPr>
              <a:t>héberge </a:t>
            </a:r>
            <a:r>
              <a:rPr lang="fr-FR">
                <a:solidFill>
                  <a:srgbClr val="303F48"/>
                </a:solidFill>
                <a:cs typeface="Calibri"/>
              </a:rPr>
              <a:t>un ou plusieurs </a:t>
            </a:r>
            <a:r>
              <a:rPr lang="fr-FR">
                <a:cs typeface="Calibri"/>
              </a:rPr>
              <a:t>pods</a:t>
            </a:r>
          </a:p>
          <a:p>
            <a:pPr marL="359410" lvl="1" indent="-179705"/>
            <a:endParaRPr lang="fr-FR" dirty="0">
              <a:ea typeface="+mn-lt"/>
              <a:cs typeface="+mn-lt"/>
            </a:endParaRPr>
          </a:p>
          <a:p>
            <a:pPr marL="179705" indent="-179705"/>
            <a:r>
              <a:rPr lang="fr-FR">
                <a:ea typeface="+mn-lt"/>
                <a:cs typeface="+mn-lt"/>
              </a:rPr>
              <a:t>Node pool (ou pool de nœuds)</a:t>
            </a:r>
            <a:endParaRPr lang="fr-FR">
              <a:solidFill>
                <a:srgbClr val="303F48"/>
              </a:solidFill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Ensemble de </a:t>
            </a:r>
            <a:r>
              <a:rPr lang="fr-FR">
                <a:cs typeface="Calibri"/>
              </a:rPr>
              <a:t>nodes </a:t>
            </a:r>
            <a:r>
              <a:rPr lang="fr-FR">
                <a:solidFill>
                  <a:srgbClr val="303F48"/>
                </a:solidFill>
                <a:cs typeface="Calibri"/>
              </a:rPr>
              <a:t>partageant la même configuration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ea typeface="+mn-lt"/>
              <a:cs typeface="+mn-lt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F57100"/>
              </a:solidFill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0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accent1"/>
                </a:solidFill>
                <a:cs typeface="Calibri"/>
              </a:rPr>
              <a:t>Workloads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(suite)</a:t>
            </a:r>
          </a:p>
          <a:p>
            <a:pPr marL="0" indent="0">
              <a:buNone/>
            </a:pPr>
            <a:endParaRPr lang="fr-FR" dirty="0">
              <a:ea typeface="+mn-lt"/>
              <a:cs typeface="+mn-lt"/>
            </a:endParaRPr>
          </a:p>
          <a:p>
            <a:pPr marL="179705" indent="-179705"/>
            <a:r>
              <a:rPr lang="fr-FR" dirty="0" err="1">
                <a:ea typeface="+mn-lt"/>
                <a:cs typeface="+mn-lt"/>
              </a:rPr>
              <a:t>Pod</a:t>
            </a: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Plus</a:t>
            </a:r>
            <a:r>
              <a:rPr lang="fr-FR" dirty="0">
                <a:ea typeface="+mn-lt"/>
                <a:cs typeface="+mn-lt"/>
              </a:rPr>
              <a:t> petite unité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 gérée par K8S</a:t>
            </a: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cs typeface="Calibri"/>
              </a:rPr>
              <a:t>Entité éphémère, jetable, et interchangeable</a:t>
            </a:r>
            <a:endParaRPr lang="fr-FR" dirty="0">
              <a:solidFill>
                <a:schemeClr val="tx1"/>
              </a:solidFill>
              <a:ea typeface="+mn-lt"/>
              <a:cs typeface="+mn-lt"/>
            </a:endParaRP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Encapsule </a:t>
            </a:r>
            <a:r>
              <a:rPr lang="fr-FR" dirty="0">
                <a:solidFill>
                  <a:srgbClr val="F57100"/>
                </a:solidFill>
                <a:ea typeface="+mn-lt"/>
                <a:cs typeface="+mn-lt"/>
              </a:rPr>
              <a:t>un</a:t>
            </a:r>
            <a:r>
              <a:rPr lang="fr-FR" dirty="0">
                <a:ea typeface="+mn-lt"/>
                <a:cs typeface="+mn-lt"/>
              </a:rPr>
              <a:t> ou plusieurs</a:t>
            </a:r>
            <a:r>
              <a:rPr lang="fr-FR" dirty="0">
                <a:solidFill>
                  <a:srgbClr val="303F48"/>
                </a:solidFill>
                <a:ea typeface="+mn-lt"/>
                <a:cs typeface="+mn-lt"/>
              </a:rPr>
              <a:t> containers </a:t>
            </a:r>
            <a:endParaRPr lang="en-US" dirty="0">
              <a:ea typeface="+mn-lt"/>
              <a:cs typeface="+mn-lt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ea typeface="+mn-lt"/>
                <a:cs typeface="+mn-lt"/>
              </a:rPr>
              <a:t>Les containers 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partagent </a:t>
            </a:r>
            <a:r>
              <a:rPr lang="fr-FR" dirty="0">
                <a:solidFill>
                  <a:srgbClr val="303F48"/>
                </a:solidFill>
                <a:ea typeface="+mn-lt"/>
                <a:cs typeface="+mn-lt"/>
              </a:rPr>
              <a:t>le même </a:t>
            </a:r>
            <a:r>
              <a:rPr lang="fr-FR" dirty="0">
                <a:ea typeface="+mn-lt"/>
                <a:cs typeface="+mn-lt"/>
              </a:rPr>
              <a:t>stockage</a:t>
            </a: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se présente sous forme de volumes (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cf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Docker)</a:t>
            </a: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le stockage peut être persisté via un PVC (Persistent Volume Claim)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ea typeface="+mn-lt"/>
                <a:cs typeface="+mn-lt"/>
              </a:rPr>
              <a:t>Une seule </a:t>
            </a:r>
            <a:r>
              <a:rPr lang="fr-FR" dirty="0">
                <a:ea typeface="+mn-lt"/>
                <a:cs typeface="+mn-lt"/>
              </a:rPr>
              <a:t>adresse réseau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 par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pod</a:t>
            </a:r>
            <a:r>
              <a:rPr lang="fr-FR" dirty="0">
                <a:solidFill>
                  <a:srgbClr val="F57100"/>
                </a:solidFill>
                <a:ea typeface="+mn-lt"/>
                <a:cs typeface="+mn-lt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les containers à l'intérieur d'un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pod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peuvent utiliser </a:t>
            </a:r>
            <a:r>
              <a:rPr lang="fr-FR" i="1" dirty="0">
                <a:solidFill>
                  <a:schemeClr val="tx1"/>
                </a:solidFill>
                <a:ea typeface="+mn-lt"/>
                <a:cs typeface="+mn-lt"/>
              </a:rPr>
              <a:t>localhost 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pour communiquer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539750" lvl="2" indent="-179705"/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F57100"/>
              </a:solidFill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22</a:t>
            </a:fld>
            <a:endParaRPr lang="fr-FR"/>
          </a:p>
        </p:txBody>
      </p:sp>
      <p:pic>
        <p:nvPicPr>
          <p:cNvPr id="7" name="Image 7" descr="Une image contenant vert, intérieur, assis, assiette&#10;&#10;Description générée automatiquement">
            <a:extLst>
              <a:ext uri="{FF2B5EF4-FFF2-40B4-BE49-F238E27FC236}">
                <a16:creationId xmlns:a16="http://schemas.microsoft.com/office/drawing/2014/main" id="{0AD6C3B9-0FC9-4C7D-BBA1-9E05A842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094" y="1955241"/>
            <a:ext cx="2744466" cy="14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4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accent1"/>
                </a:solidFill>
                <a:cs typeface="Calibri"/>
              </a:rPr>
              <a:t>Workloads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(suite et fin)</a:t>
            </a:r>
          </a:p>
          <a:p>
            <a:pPr marL="0" indent="0">
              <a:buNone/>
            </a:pPr>
            <a:endParaRPr lang="fr-FR" dirty="0">
              <a:ea typeface="+mn-lt"/>
              <a:cs typeface="+mn-lt"/>
            </a:endParaRPr>
          </a:p>
          <a:p>
            <a:pPr marL="179705" indent="-179705"/>
            <a:r>
              <a:rPr lang="fr-FR" dirty="0">
                <a:solidFill>
                  <a:srgbClr val="303F48"/>
                </a:solidFill>
                <a:cs typeface="Calibri"/>
              </a:rPr>
              <a:t>Un peu plus loin avec les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pods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r>
              <a:rPr lang="fr-FR" dirty="0">
                <a:latin typeface="Calibri"/>
                <a:cs typeface="Calibri"/>
              </a:rPr>
              <a:t>init container</a:t>
            </a:r>
            <a:r>
              <a:rPr lang="fr-FR" dirty="0">
                <a:solidFill>
                  <a:srgbClr val="303F48"/>
                </a:solidFill>
                <a:cs typeface="Calibri"/>
              </a:rPr>
              <a:t>: container qui s'</a:t>
            </a:r>
            <a:r>
              <a:rPr lang="fr-FR">
                <a:solidFill>
                  <a:srgbClr val="303F48"/>
                </a:solidFill>
                <a:cs typeface="Calibri"/>
              </a:rPr>
              <a:t>exécute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une fois avant les autres éléments du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pod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539750" lvl="2" indent="-179705"/>
            <a:r>
              <a:rPr lang="fr-FR" dirty="0">
                <a:solidFill>
                  <a:srgbClr val="303F48"/>
                </a:solidFill>
                <a:cs typeface="Calibri"/>
              </a:rPr>
              <a:t>Utile pour charger dynamiquement une configuration, par exemple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probes: outils automatisés de diagnostic du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pod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539750" lvl="2" indent="-179705"/>
            <a:r>
              <a:rPr lang="fr-FR" err="1">
                <a:solidFill>
                  <a:schemeClr val="accent1"/>
                </a:solidFill>
                <a:latin typeface="Calibri"/>
                <a:cs typeface="Calibri"/>
              </a:rPr>
              <a:t>livenessProbe</a:t>
            </a:r>
            <a:r>
              <a:rPr lang="fr-FR" dirty="0">
                <a:solidFill>
                  <a:schemeClr val="accent1"/>
                </a:solidFill>
                <a:latin typeface="Calibri"/>
                <a:cs typeface="Calibri"/>
              </a:rPr>
              <a:t> </a:t>
            </a:r>
            <a:r>
              <a:rPr lang="fr-FR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  <a:r>
              <a:rPr lang="fr-FR" dirty="0">
                <a:solidFill>
                  <a:schemeClr val="accent1"/>
                </a:solidFill>
                <a:latin typeface="Calibri"/>
                <a:cs typeface="Calibri"/>
              </a:rPr>
              <a:t>  </a:t>
            </a:r>
            <a:r>
              <a:rPr lang="fr-FR">
                <a:solidFill>
                  <a:schemeClr val="tx1"/>
                </a:solidFill>
                <a:latin typeface="Calibri"/>
                <a:cs typeface="Calibri"/>
              </a:rPr>
              <a:t>exécute</a:t>
            </a:r>
            <a:r>
              <a:rPr lang="fr-FR" dirty="0">
                <a:solidFill>
                  <a:schemeClr val="tx1"/>
                </a:solidFill>
                <a:latin typeface="Calibri"/>
                <a:cs typeface="Calibri"/>
              </a:rPr>
              <a:t> une commande simple (http </a:t>
            </a:r>
            <a:r>
              <a:rPr lang="fr-FR" err="1">
                <a:solidFill>
                  <a:schemeClr val="tx1"/>
                </a:solidFill>
                <a:latin typeface="Calibri"/>
                <a:cs typeface="Calibri"/>
              </a:rPr>
              <a:t>get</a:t>
            </a:r>
            <a:r>
              <a:rPr lang="fr-FR" dirty="0">
                <a:solidFill>
                  <a:schemeClr val="tx1"/>
                </a:solidFill>
                <a:latin typeface="Calibri"/>
                <a:cs typeface="Calibri"/>
              </a:rPr>
              <a:t>, cat) Si erreur, le </a:t>
            </a:r>
            <a:r>
              <a:rPr lang="fr-FR" err="1">
                <a:solidFill>
                  <a:schemeClr val="tx1"/>
                </a:solidFill>
                <a:latin typeface="Calibri"/>
                <a:cs typeface="Calibri"/>
              </a:rPr>
              <a:t>pod</a:t>
            </a:r>
            <a:r>
              <a:rPr lang="fr-FR" dirty="0">
                <a:solidFill>
                  <a:schemeClr val="tx1"/>
                </a:solidFill>
                <a:latin typeface="Calibri"/>
                <a:cs typeface="Calibri"/>
              </a:rPr>
              <a:t> est </a:t>
            </a:r>
            <a:r>
              <a:rPr lang="fr-FR" err="1">
                <a:solidFill>
                  <a:schemeClr val="tx1"/>
                </a:solidFill>
                <a:latin typeface="Calibri"/>
                <a:cs typeface="Calibri"/>
              </a:rPr>
              <a:t>redemarré</a:t>
            </a:r>
            <a:endParaRPr lang="fr-FR">
              <a:solidFill>
                <a:schemeClr val="tx1"/>
              </a:solidFill>
              <a:latin typeface="Calibri"/>
              <a:cs typeface="Calibri"/>
            </a:endParaRPr>
          </a:p>
          <a:p>
            <a:pPr marL="539750" lvl="2" indent="-179705"/>
            <a:r>
              <a:rPr lang="fr-FR" err="1">
                <a:solidFill>
                  <a:schemeClr val="accent1"/>
                </a:solidFill>
                <a:cs typeface="Calibri"/>
              </a:rPr>
              <a:t>readinessProbe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</a:t>
            </a:r>
            <a:r>
              <a:rPr lang="fr-FR">
                <a:solidFill>
                  <a:schemeClr val="tx1"/>
                </a:solidFill>
                <a:cs typeface="Calibri"/>
              </a:rPr>
              <a:t>:  exécute une commande simple. Si erreur, le </a:t>
            </a:r>
            <a:r>
              <a:rPr lang="fr-FR" err="1">
                <a:solidFill>
                  <a:schemeClr val="tx1"/>
                </a:solidFill>
                <a:cs typeface="Calibri"/>
              </a:rPr>
              <a:t>pod</a:t>
            </a:r>
            <a:r>
              <a:rPr lang="fr-FR">
                <a:solidFill>
                  <a:schemeClr val="tx1"/>
                </a:solidFill>
                <a:cs typeface="Calibri"/>
              </a:rPr>
              <a:t> est sorti du service</a:t>
            </a: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F57100"/>
              </a:solidFill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23</a:t>
            </a:fld>
            <a:endParaRPr lang="fr-FR"/>
          </a:p>
        </p:txBody>
      </p:sp>
      <p:pic>
        <p:nvPicPr>
          <p:cNvPr id="8" name="Image 8" descr="Une image contenant pois, vert, intérieur, table&#10;&#10;Description générée automatiquement">
            <a:extLst>
              <a:ext uri="{FF2B5EF4-FFF2-40B4-BE49-F238E27FC236}">
                <a16:creationId xmlns:a16="http://schemas.microsoft.com/office/drawing/2014/main" id="{F441D925-F942-477D-AE58-1B61F29BF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86" y="3905004"/>
            <a:ext cx="4657774" cy="228677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A74EA49-1900-4FEB-8DC1-E33BBC124619}"/>
              </a:ext>
            </a:extLst>
          </p:cNvPr>
          <p:cNvSpPr txBox="1"/>
          <p:nvPr/>
        </p:nvSpPr>
        <p:spPr>
          <a:xfrm>
            <a:off x="6255916" y="567832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/>
              <a:t>Give peas a chance</a:t>
            </a:r>
            <a:endParaRPr lang="fr-FR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446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cs typeface="Calibri"/>
              </a:rPr>
              <a:t>TP-02: Créons et déployons notre premier pod</a:t>
            </a: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7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Un pod ça va...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contrôleurs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>
                <a:cs typeface="Calibri"/>
              </a:rPr>
              <a:t>Sous </a:t>
            </a:r>
            <a:r>
              <a:rPr lang="fr-FR" dirty="0" err="1">
                <a:cs typeface="Calibri"/>
              </a:rPr>
              <a:t>kubernetes</a:t>
            </a:r>
            <a:r>
              <a:rPr lang="fr-FR" dirty="0">
                <a:cs typeface="Calibri"/>
              </a:rPr>
              <a:t>, on ne crée (presque) jamais les </a:t>
            </a:r>
            <a:r>
              <a:rPr lang="fr-FR" dirty="0" err="1">
                <a:cs typeface="Calibri"/>
              </a:rPr>
              <a:t>pods</a:t>
            </a:r>
            <a:r>
              <a:rPr lang="fr-FR" dirty="0">
                <a:cs typeface="Calibri"/>
              </a:rPr>
              <a:t> un à un comme nous venons de le faire.</a:t>
            </a: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>
                <a:cs typeface="Calibri"/>
              </a:rPr>
              <a:t>Même si un seul pod est nécéssaire pour notre usage à l'instant T, rien ne dit que nous n'en aurons pas besoin de plusieurs à l'avenir</a:t>
            </a: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>
                <a:cs typeface="Calibri"/>
              </a:rPr>
              <a:t>La bonne pratique est donc d'anticiper les évolutions et de créer des groupes de </a:t>
            </a:r>
            <a:r>
              <a:rPr lang="fr-FR" dirty="0" err="1">
                <a:cs typeface="Calibri"/>
              </a:rPr>
              <a:t>pods</a:t>
            </a:r>
            <a:r>
              <a:rPr lang="fr-FR" dirty="0">
                <a:cs typeface="Calibri"/>
              </a:rPr>
              <a:t> grâce à des contrôleurs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1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Les contrôleurs</a:t>
            </a:r>
          </a:p>
          <a:p>
            <a:pPr marL="0" indent="0">
              <a:buNone/>
            </a:pPr>
            <a:endParaRPr lang="fr-FR" dirty="0"/>
          </a:p>
          <a:p>
            <a:pPr marL="179705" indent="-179705"/>
            <a:r>
              <a:rPr lang="fr-FR" dirty="0" err="1"/>
              <a:t>ReplicaSet</a:t>
            </a:r>
            <a:r>
              <a:rPr lang="fr-FR" dirty="0"/>
              <a:t> (ou ensemble de réplicas)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Décrit un ensemble de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pods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fr-FR" dirty="0">
                <a:ea typeface="+mn-lt"/>
                <a:cs typeface="+mn-lt"/>
              </a:rPr>
              <a:t>identiques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qui doivent être actifs à un moment donné</a:t>
            </a: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Utilise un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selector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pour identifier les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pods</a:t>
            </a: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C'est l'implémentation la plus simple: les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pods</a:t>
            </a:r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 forment un ensemble </a:t>
            </a:r>
            <a:r>
              <a:rPr lang="fr-FR" dirty="0">
                <a:ea typeface="+mn-lt"/>
                <a:cs typeface="+mn-lt"/>
              </a:rPr>
              <a:t>homogène</a:t>
            </a: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Correspond à une organisation plutôt </a:t>
            </a:r>
            <a:r>
              <a:rPr lang="fr-FR" dirty="0">
                <a:ea typeface="+mn-lt"/>
                <a:cs typeface="+mn-lt"/>
              </a:rPr>
              <a:t>statique</a:t>
            </a:r>
          </a:p>
          <a:p>
            <a:pPr marL="359410" lvl="1" indent="-179705"/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26</a:t>
            </a:fld>
            <a:endParaRPr lang="fr-FR"/>
          </a:p>
        </p:txBody>
      </p:sp>
      <p:pic>
        <p:nvPicPr>
          <p:cNvPr id="8" name="Image 7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8473221F-FAD8-4415-AEEC-770A12E5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85" y="3663628"/>
            <a:ext cx="5629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0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Les contrôleurs (suite)</a:t>
            </a: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r>
              <a:rPr lang="fr-FR" dirty="0" err="1">
                <a:ea typeface="+mn-lt"/>
                <a:cs typeface="+mn-lt"/>
              </a:rPr>
              <a:t>Deployment</a:t>
            </a:r>
            <a:r>
              <a:rPr lang="fr-FR" dirty="0">
                <a:ea typeface="+mn-lt"/>
                <a:cs typeface="+mn-lt"/>
              </a:rPr>
              <a:t> (ou déploiement)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Est une méthode de gestion des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ReplicaSets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Ajoute la notion de version, et en gère l'historique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Permet création, mise à jour, rollback et mise à l'échelle des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ReplicaSets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à la volée</a:t>
            </a:r>
          </a:p>
          <a:p>
            <a:pPr marL="179705" indent="-179705"/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27</a:t>
            </a:fld>
            <a:endParaRPr lang="fr-FR"/>
          </a:p>
        </p:txBody>
      </p:sp>
      <p:pic>
        <p:nvPicPr>
          <p:cNvPr id="8" name="Image 7" descr="Une image contenant jeu&#10;&#10;Description générée automatiquement">
            <a:extLst>
              <a:ext uri="{FF2B5EF4-FFF2-40B4-BE49-F238E27FC236}">
                <a16:creationId xmlns:a16="http://schemas.microsoft.com/office/drawing/2014/main" id="{325639A7-7D6B-4088-ABC4-145D54A6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955" y="3193455"/>
            <a:ext cx="2901274" cy="34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 dirty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28</a:t>
            </a:fld>
            <a:endParaRPr lang="fr-FR"/>
          </a:p>
        </p:txBody>
      </p:sp>
      <p:pic>
        <p:nvPicPr>
          <p:cNvPr id="9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63E5AEA-2DB1-4029-82AE-15347E0E3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11" y="1219533"/>
            <a:ext cx="4894365" cy="537514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25D66E0-71B5-4265-9D6B-976690168A1C}"/>
              </a:ext>
            </a:extLst>
          </p:cNvPr>
          <p:cNvSpPr txBox="1"/>
          <p:nvPr/>
        </p:nvSpPr>
        <p:spPr>
          <a:xfrm>
            <a:off x="5700441" y="12160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Exemple de ReplicaSet</a:t>
            </a:r>
          </a:p>
        </p:txBody>
      </p:sp>
    </p:spTree>
    <p:extLst>
      <p:ext uri="{BB962C8B-B14F-4D97-AF65-F5344CB8AC3E}">
        <p14:creationId xmlns:p14="http://schemas.microsoft.com/office/powerpoint/2010/main" val="20634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C0355DE-520B-410E-AC98-9717EAAF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20" y="1165964"/>
            <a:ext cx="3376531" cy="557482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29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5D66E0-71B5-4265-9D6B-976690168A1C}"/>
              </a:ext>
            </a:extLst>
          </p:cNvPr>
          <p:cNvSpPr txBox="1"/>
          <p:nvPr/>
        </p:nvSpPr>
        <p:spPr>
          <a:xfrm>
            <a:off x="4136877" y="11645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Exemple de deployment</a:t>
            </a:r>
          </a:p>
        </p:txBody>
      </p:sp>
    </p:spTree>
    <p:extLst>
      <p:ext uri="{BB962C8B-B14F-4D97-AF65-F5344CB8AC3E}">
        <p14:creationId xmlns:p14="http://schemas.microsoft.com/office/powerpoint/2010/main" val="9637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err="1"/>
              <a:t>orchestrateur</a:t>
            </a:r>
            <a:br>
              <a:rPr lang="en-US" dirty="0"/>
            </a:br>
            <a:r>
              <a:rPr lang="en-US"/>
              <a:t>de containers</a:t>
            </a:r>
            <a:r>
              <a:rPr lang="en-US" dirty="0"/>
              <a:t> ?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72415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9" descr="Une image contenant jouet, personne, portant, petit&#10;&#10;Description générée automatiquement">
            <a:extLst>
              <a:ext uri="{FF2B5EF4-FFF2-40B4-BE49-F238E27FC236}">
                <a16:creationId xmlns:a16="http://schemas.microsoft.com/office/drawing/2014/main" id="{5F1AD095-C9A8-4404-8546-1B772AD6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5172627" y="2969190"/>
            <a:ext cx="1448355" cy="145796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Les contrôleurs (suite et fin)</a:t>
            </a:r>
          </a:p>
          <a:p>
            <a:pPr marL="0" indent="0">
              <a:buNone/>
            </a:pPr>
            <a:endParaRPr lang="fr-FR" dirty="0"/>
          </a:p>
          <a:p>
            <a:pPr marL="179705" indent="-179705"/>
            <a:r>
              <a:rPr lang="fr-FR" dirty="0" err="1">
                <a:cs typeface="Calibri"/>
              </a:rPr>
              <a:t>DaemonSet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Similaire au </a:t>
            </a:r>
            <a:r>
              <a:rPr lang="fr-FR" dirty="0" err="1">
                <a:cs typeface="Calibri"/>
              </a:rPr>
              <a:t>deployment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Crée un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pod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par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node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(utile pour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logging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ou monitoring)</a:t>
            </a: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r>
              <a:rPr lang="fr-FR" dirty="0" err="1">
                <a:cs typeface="Calibri"/>
              </a:rPr>
              <a:t>StatefulSet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Utilisé pour les applications </a:t>
            </a:r>
            <a:r>
              <a:rPr lang="fr-FR" dirty="0" err="1">
                <a:cs typeface="Calibri"/>
              </a:rPr>
              <a:t>stateful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Crée des </a:t>
            </a:r>
            <a:r>
              <a:rPr lang="fr-FR" dirty="0" err="1">
                <a:solidFill>
                  <a:srgbClr val="303F48"/>
                </a:solidFill>
                <a:cs typeface="Calibri"/>
              </a:rPr>
              <a:t>pods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</a:t>
            </a:r>
            <a:r>
              <a:rPr lang="fr-FR" dirty="0">
                <a:cs typeface="Calibri"/>
              </a:rPr>
              <a:t>uniques </a:t>
            </a:r>
            <a:r>
              <a:rPr lang="fr-FR" dirty="0">
                <a:solidFill>
                  <a:srgbClr val="303F48"/>
                </a:solidFill>
                <a:cs typeface="Calibri"/>
              </a:rPr>
              <a:t>et non-interchangeables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cs typeface="Calibri"/>
              </a:rPr>
              <a:t>Crée du stockage </a:t>
            </a:r>
            <a:r>
              <a:rPr lang="fr-FR" dirty="0">
                <a:cs typeface="Calibri"/>
              </a:rPr>
              <a:t>persistant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30</a:t>
            </a:fld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DE9923F8-6B61-4A67-9F1E-D6CBBFC3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80000">
            <a:off x="6124579" y="1661499"/>
            <a:ext cx="1222048" cy="12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chemeClr val="accent1"/>
                </a:solidFill>
                <a:cs typeface="Calibri"/>
              </a:rPr>
              <a:t>Le Service</a:t>
            </a:r>
          </a:p>
          <a:p>
            <a:pPr marL="0" indent="0">
              <a:buNone/>
            </a:pPr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rgbClr val="303F48"/>
                </a:solidFill>
                <a:cs typeface="Calibri"/>
              </a:rPr>
              <a:t>Définit un ensemble logique de </a:t>
            </a:r>
            <a:r>
              <a:rPr lang="fr-FR">
                <a:solidFill>
                  <a:schemeClr val="accent1"/>
                </a:solidFill>
                <a:cs typeface="Calibri"/>
              </a:rPr>
              <a:t>pods </a:t>
            </a:r>
            <a:r>
              <a:rPr lang="fr-FR">
                <a:solidFill>
                  <a:srgbClr val="303F48"/>
                </a:solidFill>
                <a:cs typeface="Calibri"/>
              </a:rPr>
              <a:t>et les </a:t>
            </a:r>
            <a:r>
              <a:rPr lang="fr-FR">
                <a:solidFill>
                  <a:schemeClr val="accent1"/>
                </a:solidFill>
                <a:cs typeface="Calibri"/>
              </a:rPr>
              <a:t>règles </a:t>
            </a:r>
            <a:r>
              <a:rPr lang="fr-FR">
                <a:solidFill>
                  <a:srgbClr val="303F48"/>
                </a:solidFill>
                <a:cs typeface="Calibri"/>
              </a:rPr>
              <a:t>pour y accéder</a:t>
            </a: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Peut donc exposer ces pods à linterieur comme à l'exterieur du cluster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>
              <a:buFont typeface="Myriad Pro" panose="020B0503030403020204" pitchFamily="34" charset="0"/>
              <a:buChar char="›"/>
            </a:pPr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solidFill>
                  <a:srgbClr val="303F48"/>
                </a:solidFill>
                <a:ea typeface="+mn-lt"/>
                <a:cs typeface="+mn-lt"/>
              </a:rPr>
              <a:t>Fonctionne grâce à un 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selector </a:t>
            </a:r>
            <a:r>
              <a:rPr lang="fr-FR">
                <a:solidFill>
                  <a:srgbClr val="303F48"/>
                </a:solidFill>
                <a:ea typeface="+mn-lt"/>
                <a:cs typeface="+mn-lt"/>
              </a:rPr>
              <a:t>qui utilise les 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labels </a:t>
            </a:r>
            <a:r>
              <a:rPr lang="fr-FR">
                <a:solidFill>
                  <a:srgbClr val="303F48"/>
                </a:solidFill>
                <a:ea typeface="+mn-lt"/>
                <a:cs typeface="+mn-lt"/>
              </a:rPr>
              <a:t>définis sous metadata</a:t>
            </a:r>
            <a:endParaRPr lang="fr-FR" dirty="0">
              <a:solidFill>
                <a:srgbClr val="303F48"/>
              </a:solidFill>
              <a:ea typeface="+mn-lt"/>
              <a:cs typeface="+mn-lt"/>
            </a:endParaRPr>
          </a:p>
          <a:p>
            <a:pPr marL="359410" lvl="1" indent="-179705">
              <a:buFont typeface="Myriad Pro"/>
              <a:buChar char="›"/>
            </a:pPr>
            <a:r>
              <a:rPr lang="fr-FR">
                <a:solidFill>
                  <a:srgbClr val="303F48"/>
                </a:solidFill>
                <a:ea typeface="+mn-lt"/>
                <a:cs typeface="+mn-lt"/>
              </a:rPr>
              <a:t>Permet donc d'atteindre les pods sans tenir compte des données techniques</a:t>
            </a:r>
            <a:endParaRPr lang="fr-FR" dirty="0">
              <a:ea typeface="+mn-lt"/>
              <a:cs typeface="+mn-lt"/>
            </a:endParaRPr>
          </a:p>
          <a:p>
            <a:pPr marL="359410" lvl="1" indent="-179705">
              <a:buFont typeface="Myriad Pro"/>
              <a:buChar char="›"/>
            </a:pPr>
            <a:endParaRPr lang="fr-FR" dirty="0">
              <a:ea typeface="+mn-lt"/>
              <a:cs typeface="+mn-lt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ea typeface="+mn-lt"/>
                <a:cs typeface="+mn-lt"/>
              </a:rPr>
              <a:t>Se limite au </a:t>
            </a:r>
            <a:r>
              <a:rPr lang="fr-FR">
                <a:solidFill>
                  <a:schemeClr val="accent1"/>
                </a:solidFill>
                <a:ea typeface="+mn-lt"/>
                <a:cs typeface="+mn-lt"/>
              </a:rPr>
              <a:t>namespace </a:t>
            </a:r>
            <a:r>
              <a:rPr lang="fr-FR">
                <a:ea typeface="+mn-lt"/>
                <a:cs typeface="+mn-lt"/>
              </a:rPr>
              <a:t>dans lequel il est présent</a:t>
            </a:r>
            <a:endParaRPr lang="fr-FR" dirty="0">
              <a:ea typeface="+mn-lt"/>
              <a:cs typeface="+mn-lt"/>
            </a:endParaRPr>
          </a:p>
          <a:p>
            <a:pPr marL="179705" lvl="1" indent="0">
              <a:buNone/>
            </a:pPr>
            <a:endParaRPr lang="fr-FR" b="1" dirty="0">
              <a:solidFill>
                <a:srgbClr val="303F48"/>
              </a:solidFill>
              <a:cs typeface="Calibri"/>
            </a:endParaRPr>
          </a:p>
          <a:p>
            <a:pPr marL="179705" lvl="1" indent="0">
              <a:buNone/>
            </a:pPr>
            <a:endParaRPr lang="fr-FR" b="1" dirty="0">
              <a:cs typeface="Calibri"/>
            </a:endParaRPr>
          </a:p>
          <a:p>
            <a:pPr marL="0" indent="0">
              <a:buNone/>
            </a:pP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31</a:t>
            </a:fld>
            <a:endParaRPr lang="fr-FR"/>
          </a:p>
        </p:txBody>
      </p:sp>
      <p:pic>
        <p:nvPicPr>
          <p:cNvPr id="7" name="Image 7" descr="Une image contenant jouet, table, téléphone, tenant&#10;&#10;Description générée automatiquement">
            <a:extLst>
              <a:ext uri="{FF2B5EF4-FFF2-40B4-BE49-F238E27FC236}">
                <a16:creationId xmlns:a16="http://schemas.microsoft.com/office/drawing/2014/main" id="{414B729B-50CF-49F8-91EB-3BC366CB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253" y="3424887"/>
            <a:ext cx="274446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accent1"/>
                </a:solidFill>
                <a:cs typeface="Calibri"/>
              </a:rPr>
              <a:t>ServiceType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: </a:t>
            </a:r>
            <a:r>
              <a:rPr lang="fr-FR" dirty="0">
                <a:cs typeface="Calibri"/>
              </a:rPr>
              <a:t>Les types de services</a:t>
            </a:r>
          </a:p>
          <a:p>
            <a:pPr marL="0" indent="0">
              <a:buNone/>
            </a:pPr>
            <a:endParaRPr lang="fr-FR" dirty="0">
              <a:cs typeface="Calibri"/>
            </a:endParaRPr>
          </a:p>
          <a:p>
            <a:pPr marL="179705" indent="-179705"/>
            <a:r>
              <a:rPr lang="fr-FR" dirty="0" err="1">
                <a:solidFill>
                  <a:schemeClr val="accent1"/>
                </a:solidFill>
                <a:cs typeface="Calibri"/>
              </a:rPr>
              <a:t>ClusterIP</a:t>
            </a:r>
            <a:endParaRPr lang="fr-FR">
              <a:solidFill>
                <a:schemeClr val="accent1"/>
              </a:solidFill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Expose le service sur une IP </a:t>
            </a:r>
            <a:r>
              <a:rPr lang="fr-FR" dirty="0">
                <a:latin typeface="Calibri"/>
                <a:cs typeface="Calibri"/>
              </a:rPr>
              <a:t>interne 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au cluster</a:t>
            </a:r>
            <a:endParaRPr lang="fr-FR" dirty="0">
              <a:latin typeface="Calibri"/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N'expose pas le service à l'</a:t>
            </a:r>
            <a:r>
              <a:rPr lang="fr-FR" dirty="0" err="1">
                <a:solidFill>
                  <a:srgbClr val="303F48"/>
                </a:solidFill>
                <a:latin typeface="Calibri"/>
                <a:cs typeface="Calibri"/>
              </a:rPr>
              <a:t>exterieur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 du cluster</a:t>
            </a:r>
          </a:p>
          <a:p>
            <a:pPr marL="359410" lvl="1" indent="-179705"/>
            <a:r>
              <a:rPr lang="fr-FR" dirty="0" err="1">
                <a:solidFill>
                  <a:srgbClr val="303F48"/>
                </a:solidFill>
                <a:cs typeface="Calibri"/>
              </a:rPr>
              <a:t>ServiceType</a:t>
            </a:r>
            <a:r>
              <a:rPr lang="fr-FR" dirty="0">
                <a:solidFill>
                  <a:srgbClr val="303F48"/>
                </a:solidFill>
                <a:cs typeface="Calibri"/>
              </a:rPr>
              <a:t> </a:t>
            </a:r>
            <a:r>
              <a:rPr lang="fr-FR" dirty="0">
                <a:cs typeface="Calibri"/>
              </a:rPr>
              <a:t>par défaut</a:t>
            </a:r>
            <a:endParaRPr lang="fr-FR">
              <a:cs typeface="Calibri"/>
            </a:endParaRPr>
          </a:p>
          <a:p>
            <a:pPr marL="179705" indent="-179705"/>
            <a:endParaRPr lang="fr-FR" dirty="0">
              <a:latin typeface="Calibri"/>
              <a:cs typeface="Calibri"/>
            </a:endParaRPr>
          </a:p>
          <a:p>
            <a:pPr marL="179705" indent="-179705"/>
            <a:r>
              <a:rPr lang="fr-FR" dirty="0" err="1">
                <a:solidFill>
                  <a:schemeClr val="accent1"/>
                </a:solidFill>
                <a:latin typeface="Calibri"/>
                <a:cs typeface="Calibri"/>
              </a:rPr>
              <a:t>NodePort</a:t>
            </a:r>
            <a:endParaRPr lang="fr-FR">
              <a:solidFill>
                <a:schemeClr val="accent1"/>
              </a:solidFill>
              <a:latin typeface="Calibri"/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Expose le service sur l'IP de </a:t>
            </a:r>
            <a:r>
              <a:rPr lang="fr-FR" dirty="0">
                <a:latin typeface="Calibri"/>
                <a:cs typeface="Calibri"/>
              </a:rPr>
              <a:t>chaque </a:t>
            </a:r>
            <a:r>
              <a:rPr lang="fr-FR" dirty="0" err="1">
                <a:latin typeface="Calibri"/>
                <a:cs typeface="Calibri"/>
              </a:rPr>
              <a:t>node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 sur un port </a:t>
            </a:r>
            <a:r>
              <a:rPr lang="fr-FR" dirty="0">
                <a:latin typeface="Calibri"/>
                <a:cs typeface="Calibri"/>
              </a:rPr>
              <a:t>statique</a:t>
            </a: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Expose le service à </a:t>
            </a:r>
            <a:r>
              <a:rPr lang="fr-FR" dirty="0">
                <a:latin typeface="Calibri"/>
                <a:cs typeface="Calibri"/>
              </a:rPr>
              <a:t>l'</a:t>
            </a:r>
            <a:r>
              <a:rPr lang="fr-FR" dirty="0" err="1">
                <a:latin typeface="Calibri"/>
                <a:cs typeface="Calibri"/>
              </a:rPr>
              <a:t>éxterieur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 du cluster avec &lt;</a:t>
            </a:r>
            <a:r>
              <a:rPr lang="fr-FR" dirty="0" err="1">
                <a:solidFill>
                  <a:srgbClr val="303F48"/>
                </a:solidFill>
                <a:latin typeface="Calibri"/>
                <a:cs typeface="Calibri"/>
              </a:rPr>
              <a:t>NodeIP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&gt;:&lt;</a:t>
            </a:r>
            <a:r>
              <a:rPr lang="fr-FR" dirty="0" err="1">
                <a:solidFill>
                  <a:srgbClr val="303F48"/>
                </a:solidFill>
                <a:latin typeface="Calibri"/>
                <a:cs typeface="Calibri"/>
              </a:rPr>
              <a:t>NodePort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&gt;</a:t>
            </a:r>
            <a:endParaRPr lang="fr-FR" dirty="0">
              <a:latin typeface="Calibri"/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 err="1">
                <a:solidFill>
                  <a:schemeClr val="accent1"/>
                </a:solidFill>
                <a:latin typeface="Calibri"/>
                <a:cs typeface="Calibri"/>
              </a:rPr>
              <a:t>LoadBalancer</a:t>
            </a:r>
            <a:endParaRPr lang="fr-FR">
              <a:solidFill>
                <a:schemeClr val="accent1"/>
              </a:solidFill>
              <a:latin typeface="Calibri"/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Expose le service à </a:t>
            </a:r>
            <a:r>
              <a:rPr lang="fr-FR" dirty="0">
                <a:latin typeface="Calibri"/>
                <a:cs typeface="Calibri"/>
              </a:rPr>
              <a:t>l'</a:t>
            </a:r>
            <a:r>
              <a:rPr lang="fr-FR" dirty="0" err="1">
                <a:latin typeface="Calibri"/>
                <a:cs typeface="Calibri"/>
              </a:rPr>
              <a:t>exterieur</a:t>
            </a:r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 du cluster en utilisant le service d'équilibrage de charge du cloud provider</a:t>
            </a:r>
            <a:endParaRPr lang="fr-FR" dirty="0">
              <a:latin typeface="Calibri"/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 err="1">
                <a:solidFill>
                  <a:schemeClr val="accent1"/>
                </a:solidFill>
                <a:latin typeface="Calibri"/>
                <a:cs typeface="Calibri"/>
              </a:rPr>
              <a:t>ExternalName</a:t>
            </a:r>
            <a:endParaRPr lang="fr-FR">
              <a:solidFill>
                <a:schemeClr val="accent1"/>
              </a:solidFill>
              <a:latin typeface="Calibri"/>
              <a:cs typeface="Calibri"/>
            </a:endParaRPr>
          </a:p>
          <a:p>
            <a:pPr marL="359410" lvl="1" indent="-179705"/>
            <a:r>
              <a:rPr lang="fr-FR" dirty="0">
                <a:solidFill>
                  <a:srgbClr val="303F48"/>
                </a:solidFill>
                <a:latin typeface="Calibri"/>
                <a:cs typeface="Calibri"/>
              </a:rPr>
              <a:t>Ajoute un enregistrement CNAME (mais pas de proxy ou reverse proxy)</a:t>
            </a:r>
            <a:endParaRPr lang="fr-FR" dirty="0">
              <a:latin typeface="Calibri"/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0" indent="0">
              <a:buNone/>
            </a:pP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88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Pods, nodes, services, namespaces...?</a:t>
            </a:r>
            <a:br>
              <a:rPr lang="fr-FR" dirty="0"/>
            </a:br>
            <a:r>
              <a:rPr lang="fr-FR" sz="2000" b="0">
                <a:ea typeface="+mn-lt"/>
                <a:cs typeface="+mn-lt"/>
              </a:rPr>
              <a:t>Les concepts kubernetes</a:t>
            </a:r>
            <a:endParaRPr lang="fr-FR" sz="2000" dirty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>
              <a:buNone/>
            </a:pPr>
            <a:r>
              <a:rPr lang="fr-FR">
                <a:ea typeface="+mn-lt"/>
                <a:cs typeface="+mn-lt"/>
              </a:rPr>
              <a:t>TP-03: Exposer un pod</a:t>
            </a:r>
            <a:endParaRPr lang="fr-FR">
              <a:cs typeface="Calibri"/>
            </a:endParaRPr>
          </a:p>
          <a:p>
            <a:pPr marL="0" indent="0">
              <a:buNone/>
            </a:pP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5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57DBFE-68E6-4BFC-BF81-110984E3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dirty="0" smtClean="0"/>
              <a:t>34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6B09DB0-3F44-438B-ACF2-D5035A3B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Bonnes pratiques</a:t>
            </a:r>
            <a:endParaRPr lang="fr-FR">
              <a:cs typeface="Calibri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850DA5-9803-4314-B4F8-FDF8AB7817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662461-6E2C-4A88-8BC5-C4D7224CB7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67471C96-2FB0-4D64-82F9-F0B2D3B3ED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027" y="1233376"/>
            <a:ext cx="1942239" cy="1441451"/>
          </a:xfrm>
        </p:spPr>
        <p:txBody>
          <a:bodyPr/>
          <a:lstStyle/>
          <a:p>
            <a:r>
              <a:rPr lang="fr-FR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70237395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</p:spPr>
        <p:txBody>
          <a:bodyPr anchor="ctr">
            <a:normAutofit/>
          </a:bodyPr>
          <a:lstStyle/>
          <a:p>
            <a:r>
              <a:rPr lang="fr-FR" dirty="0"/>
              <a:t>Plateforme </a:t>
            </a:r>
            <a:r>
              <a:rPr lang="fr-FR" dirty="0" err="1"/>
              <a:t>kubernetes</a:t>
            </a:r>
            <a:r>
              <a:rPr lang="fr-FR" dirty="0"/>
              <a:t> sur le web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3105" y="100575"/>
            <a:ext cx="5831048" cy="115200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8553" y="98195"/>
            <a:ext cx="5835600" cy="30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747" y="0"/>
            <a:ext cx="342000" cy="399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1AE67-A6AF-4140-9B54-D4B451EC2AAF}" type="slidenum">
              <a:rPr lang="fr-FR" smtClean="0"/>
              <a:pPr>
                <a:spcAft>
                  <a:spcPts val="600"/>
                </a:spcAft>
              </a:pPr>
              <a:t>35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34678" y="1248355"/>
            <a:ext cx="5380383" cy="34437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Site institutionnel : </a:t>
            </a:r>
          </a:p>
          <a:p>
            <a:pPr>
              <a:lnSpc>
                <a:spcPct val="90000"/>
              </a:lnSpc>
            </a:pPr>
            <a:r>
              <a:rPr lang="fr-FR" dirty="0">
                <a:hlinkClick r:id="rId2"/>
              </a:rPr>
              <a:t>https://kubernetes.io/fr/</a:t>
            </a:r>
            <a:endParaRPr lang="fr-FR" dirty="0"/>
          </a:p>
          <a:p>
            <a:pPr marL="0" indent="0">
              <a:lnSpc>
                <a:spcPct val="90000"/>
              </a:lnSpc>
              <a:buNone/>
            </a:pPr>
            <a:endParaRPr lang="fr-FR" dirty="0"/>
          </a:p>
          <a:p>
            <a:pPr>
              <a:lnSpc>
                <a:spcPct val="90000"/>
              </a:lnSpc>
            </a:pPr>
            <a:r>
              <a:rPr lang="fr-FR" dirty="0"/>
              <a:t>Documentation : </a:t>
            </a:r>
            <a:r>
              <a:rPr lang="fr-FR" dirty="0">
                <a:hlinkClick r:id="rId3"/>
              </a:rPr>
              <a:t>https://kubernetes.io/docs/home/</a:t>
            </a:r>
            <a:endParaRPr lang="fr-FR" dirty="0"/>
          </a:p>
          <a:p>
            <a:pPr>
              <a:lnSpc>
                <a:spcPct val="90000"/>
              </a:lnSpc>
            </a:pPr>
            <a:endParaRPr lang="fr-FR" dirty="0"/>
          </a:p>
          <a:p>
            <a:pPr>
              <a:lnSpc>
                <a:spcPct val="90000"/>
              </a:lnSpc>
            </a:pPr>
            <a:r>
              <a:rPr lang="fr-FR" dirty="0"/>
              <a:t>API Référence :</a:t>
            </a:r>
          </a:p>
          <a:p>
            <a:pPr>
              <a:lnSpc>
                <a:spcPct val="90000"/>
              </a:lnSpc>
            </a:pPr>
            <a:r>
              <a:rPr lang="fr-FR" dirty="0">
                <a:hlinkClick r:id="rId4"/>
              </a:rPr>
              <a:t>https://kubernetes.io/docs/reference/generated/kubernetes-api/v1.18/</a:t>
            </a:r>
            <a:endParaRPr lang="fr-FR" dirty="0"/>
          </a:p>
          <a:p>
            <a:pPr>
              <a:lnSpc>
                <a:spcPct val="90000"/>
              </a:lnSpc>
            </a:pPr>
            <a:endParaRPr lang="fr-FR" dirty="0"/>
          </a:p>
          <a:p>
            <a:pPr>
              <a:lnSpc>
                <a:spcPct val="90000"/>
              </a:lnSpc>
            </a:pPr>
            <a:endParaRPr lang="fr-FR" dirty="0"/>
          </a:p>
          <a:p>
            <a:pPr>
              <a:lnSpc>
                <a:spcPct val="90000"/>
              </a:lnSpc>
            </a:pPr>
            <a:endParaRPr lang="fr-FR" dirty="0"/>
          </a:p>
          <a:p>
            <a:pPr>
              <a:lnSpc>
                <a:spcPct val="90000"/>
              </a:lnSpc>
            </a:pPr>
            <a:endParaRPr lang="fr-FR" dirty="0"/>
          </a:p>
        </p:txBody>
      </p:sp>
      <p:pic>
        <p:nvPicPr>
          <p:cNvPr id="9" name="Image 8" descr="Une image contenant signe, homme, tenant&#10;&#10;Description générée automatiquement">
            <a:extLst>
              <a:ext uri="{FF2B5EF4-FFF2-40B4-BE49-F238E27FC236}">
                <a16:creationId xmlns:a16="http://schemas.microsoft.com/office/drawing/2014/main" id="{94CBDD19-2FE3-4B9D-B82D-12613D9AF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39" y="1248355"/>
            <a:ext cx="3450388" cy="342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1120" y="3072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Best practices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3" y="1122265"/>
            <a:ext cx="9283283" cy="535383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>
                <a:solidFill>
                  <a:schemeClr val="accent1"/>
                </a:solidFill>
              </a:rPr>
              <a:t>Think big !</a:t>
            </a:r>
            <a:r>
              <a:rPr lang="fr-FR"/>
              <a:t> Créez un deployment, même si vous n'avez besoin que d'un pod</a:t>
            </a:r>
            <a:endParaRPr lang="fr-FR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Meilleur niveau de haute </a:t>
            </a:r>
            <a:r>
              <a:rPr lang="fr-FR">
                <a:cs typeface="Calibri"/>
              </a:rPr>
              <a:t>disponibilité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>
                <a:solidFill>
                  <a:schemeClr val="tx1"/>
                </a:solidFill>
              </a:rPr>
              <a:t>Flexibilité d'augmenter le </a:t>
            </a:r>
            <a:r>
              <a:rPr lang="fr-FR"/>
              <a:t>nombre </a:t>
            </a:r>
            <a:r>
              <a:rPr lang="fr-FR">
                <a:solidFill>
                  <a:schemeClr val="tx1"/>
                </a:solidFill>
              </a:rPr>
              <a:t>de pods</a:t>
            </a:r>
            <a:endParaRPr lang="fr-FR">
              <a:solidFill>
                <a:schemeClr val="tx1"/>
              </a:solidFill>
              <a:cs typeface="Calibri"/>
            </a:endParaRPr>
          </a:p>
          <a:p>
            <a:pPr marL="359410" lvl="1" indent="-179705"/>
            <a:r>
              <a:rPr lang="fr-FR">
                <a:cs typeface="Calibri"/>
              </a:rPr>
              <a:t>Historisation </a:t>
            </a:r>
            <a:r>
              <a:rPr lang="fr-FR">
                <a:solidFill>
                  <a:schemeClr val="tx1"/>
                </a:solidFill>
                <a:cs typeface="Calibri"/>
              </a:rPr>
              <a:t>et </a:t>
            </a:r>
            <a:r>
              <a:rPr lang="fr-FR">
                <a:cs typeface="Calibri"/>
              </a:rPr>
              <a:t>versioning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rgbClr val="F57100"/>
                </a:solidFill>
                <a:cs typeface="Calibri"/>
              </a:rPr>
              <a:t>Organisation !</a:t>
            </a:r>
            <a:r>
              <a:rPr lang="fr-FR">
                <a:cs typeface="Calibri"/>
              </a:rPr>
              <a:t> Les </a:t>
            </a:r>
            <a:r>
              <a:rPr lang="fr-FR">
                <a:solidFill>
                  <a:schemeClr val="accent1"/>
                </a:solidFill>
                <a:cs typeface="Calibri"/>
              </a:rPr>
              <a:t>namespaces </a:t>
            </a:r>
            <a:r>
              <a:rPr lang="fr-FR">
                <a:cs typeface="Calibri"/>
              </a:rPr>
              <a:t>permettent d'organiser et d'isoler vos ressources.  Utilisez-les !</a:t>
            </a: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rgbClr val="F57100"/>
                </a:solidFill>
                <a:cs typeface="Calibri"/>
              </a:rPr>
              <a:t>Monitoring ! </a:t>
            </a:r>
            <a:r>
              <a:rPr lang="fr-FR">
                <a:cs typeface="Calibri"/>
              </a:rPr>
              <a:t>Utilisez les outils fournis par K8Squi permettent de </a:t>
            </a:r>
            <a:r>
              <a:rPr lang="fr-FR">
                <a:solidFill>
                  <a:schemeClr val="accent1"/>
                </a:solidFill>
                <a:cs typeface="Calibri"/>
              </a:rPr>
              <a:t>superviser </a:t>
            </a:r>
            <a:r>
              <a:rPr lang="fr-FR">
                <a:cs typeface="Calibri"/>
              </a:rPr>
              <a:t>les pods 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r>
              <a:rPr lang="fr-FR">
                <a:solidFill>
                  <a:schemeClr val="accent1"/>
                </a:solidFill>
                <a:cs typeface="Calibri"/>
              </a:rPr>
              <a:t>Control before you scale</a:t>
            </a:r>
            <a:r>
              <a:rPr lang="fr-FR">
                <a:solidFill>
                  <a:srgbClr val="303F48"/>
                </a:solidFill>
                <a:cs typeface="Calibri"/>
              </a:rPr>
              <a:t> ! Si il peut être tentant de laisser kubernetes </a:t>
            </a:r>
            <a:r>
              <a:rPr lang="fr-FR">
                <a:solidFill>
                  <a:schemeClr val="accent1"/>
                </a:solidFill>
                <a:cs typeface="Calibri"/>
              </a:rPr>
              <a:t>scaler </a:t>
            </a:r>
            <a:r>
              <a:rPr lang="fr-FR">
                <a:solidFill>
                  <a:srgbClr val="303F48"/>
                </a:solidFill>
                <a:cs typeface="Calibri"/>
              </a:rPr>
              <a:t>les deploiements, ceux-ci peuvent finir par consommer d'importantes </a:t>
            </a:r>
            <a:r>
              <a:rPr lang="fr-FR">
                <a:solidFill>
                  <a:schemeClr val="accent1"/>
                </a:solidFill>
                <a:cs typeface="Calibri"/>
              </a:rPr>
              <a:t>quantités de ressources</a:t>
            </a:r>
            <a:r>
              <a:rPr lang="fr-FR">
                <a:solidFill>
                  <a:srgbClr val="303F48"/>
                </a:solidFill>
                <a:cs typeface="Calibri"/>
              </a:rPr>
              <a:t>. Implémentez des </a:t>
            </a:r>
            <a:r>
              <a:rPr lang="fr-FR">
                <a:solidFill>
                  <a:schemeClr val="accent1"/>
                </a:solidFill>
                <a:cs typeface="Calibri"/>
              </a:rPr>
              <a:t>limites </a:t>
            </a:r>
            <a:r>
              <a:rPr lang="fr-FR">
                <a:solidFill>
                  <a:srgbClr val="303F48"/>
                </a:solidFill>
                <a:cs typeface="Calibri"/>
              </a:rPr>
              <a:t>d'abord !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dirty="0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49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/>
              <a:t>gerard.farand@gfi.fr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Gérard FARAND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/>
              <a:t>Administrateur cloud</a:t>
            </a:r>
            <a:endParaRPr lang="fr-FR" dirty="0"/>
          </a:p>
          <a:p>
            <a:r>
              <a:rPr lang="fr-FR"/>
              <a:t>Pôle Infrastructure Services</a:t>
            </a:r>
          </a:p>
          <a:p>
            <a:r>
              <a:rPr lang="fr-FR"/>
              <a:t>Gfi Informatique</a:t>
            </a:r>
            <a:endParaRPr lang="fr-FR">
              <a:cs typeface="Calibri"/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b="1" dirty="0"/>
              <a:t>Siège social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La Porte du Parc</a:t>
            </a:r>
            <a:br>
              <a:rPr lang="fr-FR" dirty="0"/>
            </a:br>
            <a:r>
              <a:rPr lang="fr-FR" dirty="0"/>
              <a:t>145 boulevard Victor Hugo</a:t>
            </a:r>
          </a:p>
          <a:p>
            <a:r>
              <a:rPr lang="fr-FR" dirty="0"/>
              <a:t>93400 Saint-Ouen</a:t>
            </a:r>
          </a:p>
          <a:p>
            <a:r>
              <a:rPr lang="fr-FR" dirty="0"/>
              <a:t>Tél. 01 44 04 50 00</a:t>
            </a:r>
          </a:p>
          <a:p>
            <a:r>
              <a:rPr lang="fr-FR" dirty="0"/>
              <a:t>Port. 06 00 00 00 00</a:t>
            </a:r>
          </a:p>
          <a:p>
            <a:r>
              <a:rPr lang="fr-FR" dirty="0"/>
              <a:t>Fax. 01 44 04 50 00 </a:t>
            </a:r>
          </a:p>
        </p:txBody>
      </p:sp>
    </p:spTree>
    <p:extLst>
      <p:ext uri="{BB962C8B-B14F-4D97-AF65-F5344CB8AC3E}">
        <p14:creationId xmlns:p14="http://schemas.microsoft.com/office/powerpoint/2010/main" val="12243769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OK, mais pourquoi ?</a:t>
            </a:r>
            <a:endParaRPr lang="fr-FR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>
              <a:buFont typeface="Myriad Pro"/>
              <a:buChar char="›"/>
            </a:pPr>
            <a:r>
              <a:rPr lang="en-US"/>
              <a:t>Pour passer de ça:</a:t>
            </a:r>
            <a:endParaRPr lang="en-US" err="1"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solidFill>
                <a:srgbClr val="303F48"/>
              </a:solidFill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en-US">
                <a:solidFill>
                  <a:srgbClr val="303F48"/>
                </a:solidFill>
                <a:cs typeface="Calibri"/>
              </a:rPr>
              <a:t>A ça:</a:t>
            </a:r>
            <a:endParaRPr lang="en-US" dirty="0">
              <a:solidFill>
                <a:srgbClr val="303F48"/>
              </a:solidFill>
              <a:cs typeface="Calibri"/>
            </a:endParaRPr>
          </a:p>
          <a:p>
            <a:pPr marL="359410" lvl="1" indent="-179705">
              <a:buFont typeface="Myriad Pro"/>
              <a:buChar char="›"/>
            </a:pP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7" descr="Une image contenant jouet, alimentation&#10;&#10;Description générée automatiquement">
            <a:extLst>
              <a:ext uri="{FF2B5EF4-FFF2-40B4-BE49-F238E27FC236}">
                <a16:creationId xmlns:a16="http://schemas.microsoft.com/office/drawing/2014/main" id="{F60CB205-E12A-4D88-A335-B671787C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26" y="1435288"/>
            <a:ext cx="4524048" cy="2393736"/>
          </a:xfrm>
          <a:prstGeom prst="rect">
            <a:avLst/>
          </a:prstGeom>
        </p:spPr>
      </p:pic>
      <p:pic>
        <p:nvPicPr>
          <p:cNvPr id="8" name="Image 8" descr="Une image contenant jouet, assis, neige, grand&#10;&#10;Description générée automatiquement">
            <a:extLst>
              <a:ext uri="{FF2B5EF4-FFF2-40B4-BE49-F238E27FC236}">
                <a16:creationId xmlns:a16="http://schemas.microsoft.com/office/drawing/2014/main" id="{F857DB96-E819-454C-B7C1-860B1998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57" y="3819518"/>
            <a:ext cx="3670260" cy="257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OK, mais pourquoi ?</a:t>
            </a:r>
            <a:endParaRPr lang="fr-FR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>
              <a:buFont typeface="Myriad Pro"/>
              <a:buChar char="›"/>
            </a:pPr>
            <a:r>
              <a:rPr lang="en-US" dirty="0"/>
              <a:t>Avec le </a:t>
            </a:r>
            <a:r>
              <a:rPr lang="en-US" err="1"/>
              <a:t>développement</a:t>
            </a:r>
            <a:r>
              <a:rPr lang="en-US" dirty="0"/>
              <a:t> de la </a:t>
            </a:r>
            <a:r>
              <a:rPr lang="en-US">
                <a:solidFill>
                  <a:schemeClr val="accent1"/>
                </a:solidFill>
              </a:rPr>
              <a:t>containerisation </a:t>
            </a:r>
            <a:r>
              <a:rPr lang="en-US"/>
              <a:t>et des</a:t>
            </a:r>
            <a:r>
              <a:rPr lang="en-US">
                <a:solidFill>
                  <a:schemeClr val="accent1"/>
                </a:solidFill>
              </a:rPr>
              <a:t> micro-services</a:t>
            </a:r>
            <a:r>
              <a:rPr lang="en-US"/>
              <a:t>, les applications ne </a:t>
            </a:r>
            <a:r>
              <a:rPr lang="en-US" err="1"/>
              <a:t>sont</a:t>
            </a:r>
            <a:r>
              <a:rPr lang="en-US"/>
              <a:t> plus </a:t>
            </a:r>
            <a:r>
              <a:rPr lang="en-US">
                <a:solidFill>
                  <a:schemeClr val="accent1"/>
                </a:solidFill>
              </a:rPr>
              <a:t>monolithiques</a:t>
            </a:r>
            <a:r>
              <a:rPr lang="en-US"/>
              <a:t>. Mais les </a:t>
            </a:r>
            <a:r>
              <a:rPr lang="en-US">
                <a:solidFill>
                  <a:schemeClr val="accent1"/>
                </a:solidFill>
              </a:rPr>
              <a:t>composants </a:t>
            </a:r>
            <a:r>
              <a:rPr lang="en-US" err="1">
                <a:solidFill>
                  <a:schemeClr val="accent1"/>
                </a:solidFill>
              </a:rPr>
              <a:t>containerisés</a:t>
            </a:r>
            <a:r>
              <a:rPr lang="en-US" dirty="0"/>
              <a:t> </a:t>
            </a:r>
            <a:r>
              <a:rPr lang="en-US" err="1"/>
              <a:t>d'une</a:t>
            </a:r>
            <a:r>
              <a:rPr lang="en-US" dirty="0"/>
              <a:t> </a:t>
            </a:r>
            <a:r>
              <a:rPr lang="en-US"/>
              <a:t>application </a:t>
            </a:r>
            <a:r>
              <a:rPr lang="en-US" err="1"/>
              <a:t>doivent</a:t>
            </a:r>
            <a:r>
              <a:rPr lang="en-US"/>
              <a:t> toujours fonctionner </a:t>
            </a:r>
            <a:r>
              <a:rPr lang="en-US">
                <a:solidFill>
                  <a:schemeClr val="accent1"/>
                </a:solidFill>
              </a:rPr>
              <a:t>ensemble </a:t>
            </a:r>
            <a:r>
              <a:rPr lang="en-US"/>
              <a:t>pour que </a:t>
            </a:r>
            <a:r>
              <a:rPr lang="en-US" err="1"/>
              <a:t>l'application</a:t>
            </a:r>
            <a:r>
              <a:rPr lang="en-US" dirty="0"/>
              <a:t> </a:t>
            </a:r>
            <a:r>
              <a:rPr lang="en-US" err="1"/>
              <a:t>fonctionne</a:t>
            </a:r>
            <a:r>
              <a:rPr lang="en-US" dirty="0"/>
              <a:t> </a:t>
            </a:r>
            <a:r>
              <a:rPr lang="en-US" err="1"/>
              <a:t>correctement</a:t>
            </a:r>
            <a:endParaRPr lang="en-US" err="1">
              <a:cs typeface="Calibri"/>
            </a:endParaRPr>
          </a:p>
          <a:p>
            <a:pPr marL="179705" indent="-179705">
              <a:buFont typeface="Myriad Pro"/>
              <a:buChar char="›"/>
            </a:pPr>
            <a:endParaRPr lang="en-US" dirty="0"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en-US" dirty="0">
                <a:cs typeface="Calibri"/>
              </a:rPr>
              <a:t>Le </a:t>
            </a:r>
            <a:r>
              <a:rPr lang="en-US" err="1">
                <a:cs typeface="Calibri"/>
              </a:rPr>
              <a:t>nombre</a:t>
            </a:r>
            <a:r>
              <a:rPr lang="en-US" dirty="0">
                <a:cs typeface="Calibri"/>
              </a:rPr>
              <a:t> de </a:t>
            </a:r>
            <a:r>
              <a:rPr lang="en-US">
                <a:cs typeface="Calibri"/>
              </a:rPr>
              <a:t>composants, et donc de containers, rend impossible d'effectuer manuellement </a:t>
            </a:r>
            <a:r>
              <a:rPr lang="en-US">
                <a:solidFill>
                  <a:srgbClr val="303F48"/>
                </a:solidFill>
                <a:cs typeface="Calibri"/>
              </a:rPr>
              <a:t>le </a:t>
            </a:r>
            <a:r>
              <a:rPr lang="fr-FR">
                <a:solidFill>
                  <a:schemeClr val="accent1"/>
                </a:solidFill>
                <a:cs typeface="Calibri"/>
              </a:rPr>
              <a:t>déploiement</a:t>
            </a:r>
            <a:r>
              <a:rPr lang="fr-FR">
                <a:cs typeface="Calibri"/>
              </a:rPr>
              <a:t>, la </a:t>
            </a:r>
            <a:r>
              <a:rPr lang="fr-FR">
                <a:solidFill>
                  <a:schemeClr val="accent1"/>
                </a:solidFill>
                <a:cs typeface="Calibri"/>
              </a:rPr>
              <a:t>montée en charge</a:t>
            </a:r>
            <a:r>
              <a:rPr lang="fr-FR">
                <a:cs typeface="Calibri"/>
              </a:rPr>
              <a:t> et la </a:t>
            </a:r>
            <a:r>
              <a:rPr lang="fr-FR">
                <a:solidFill>
                  <a:schemeClr val="accent1"/>
                </a:solidFill>
                <a:cs typeface="Calibri"/>
              </a:rPr>
              <a:t>mise en œuvre </a:t>
            </a:r>
            <a:r>
              <a:rPr lang="fr-FR" dirty="0">
                <a:cs typeface="Calibri"/>
              </a:rPr>
              <a:t>des </a:t>
            </a:r>
            <a:r>
              <a:rPr lang="fr-FR">
                <a:cs typeface="Calibri"/>
              </a:rPr>
              <a:t>containers, et impose donc de les automatiser</a:t>
            </a:r>
          </a:p>
          <a:p>
            <a:pPr marL="179705" indent="-179705">
              <a:buFont typeface="Myriad Pro"/>
              <a:buChar char="›"/>
            </a:pPr>
            <a:endParaRPr lang="fr-FR" dirty="0">
              <a:cs typeface="Calibri"/>
            </a:endParaRPr>
          </a:p>
          <a:p>
            <a:pPr marL="179705" indent="-179705">
              <a:buFont typeface="Myriad Pro"/>
              <a:buChar char="›"/>
            </a:pPr>
            <a:r>
              <a:rPr lang="fr-FR">
                <a:cs typeface="Calibri"/>
              </a:rPr>
              <a:t>Kubernetes n'est pas le seul </a:t>
            </a:r>
            <a:r>
              <a:rPr lang="fr-FR">
                <a:solidFill>
                  <a:schemeClr val="accent1"/>
                </a:solidFill>
                <a:cs typeface="Calibri"/>
              </a:rPr>
              <a:t>orchestrateur </a:t>
            </a:r>
            <a:r>
              <a:rPr lang="fr-FR">
                <a:cs typeface="Calibri"/>
              </a:rPr>
              <a:t>disponible sur le marché, mais il est de loin le plus </a:t>
            </a:r>
            <a:r>
              <a:rPr lang="fr-FR">
                <a:solidFill>
                  <a:schemeClr val="accent1"/>
                </a:solidFill>
                <a:cs typeface="Calibri"/>
              </a:rPr>
              <a:t>utilisé </a:t>
            </a:r>
            <a:r>
              <a:rPr lang="fr-FR">
                <a:cs typeface="Calibri"/>
              </a:rPr>
              <a:t>et le plus </a:t>
            </a:r>
            <a:r>
              <a:rPr lang="fr-FR">
                <a:solidFill>
                  <a:schemeClr val="accent1"/>
                </a:solidFill>
                <a:cs typeface="Calibri"/>
              </a:rPr>
              <a:t>maintenu </a:t>
            </a:r>
            <a:r>
              <a:rPr lang="fr-FR">
                <a:cs typeface="Calibri"/>
              </a:rPr>
              <a:t>par sa communauté. De plus, il est disponible en </a:t>
            </a:r>
            <a:r>
              <a:rPr lang="fr-FR" dirty="0">
                <a:cs typeface="Calibri"/>
              </a:rPr>
              <a:t>service managé chez tous les grands 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cloud providers</a:t>
            </a:r>
          </a:p>
          <a:p>
            <a:pPr marL="359410" lvl="1" indent="-179705">
              <a:buFont typeface="Myriad Pro"/>
              <a:buChar char="›"/>
            </a:pP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72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Certes, mais comment ça fait tout ça ?</a:t>
            </a:r>
            <a:br>
              <a:rPr lang="en-US" dirty="0"/>
            </a:br>
            <a:r>
              <a:rPr lang="fr-FR" sz="2000">
                <a:cs typeface="Calibri"/>
              </a:rPr>
              <a:t>Les composants de kubernetes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E64D00A6-F648-421E-A188-192ED7167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01" y="1370827"/>
            <a:ext cx="9030160" cy="4119129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5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composants de kubernetes</a:t>
            </a:r>
            <a:endParaRPr lang="fr-FR" dirty="0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accent1"/>
                </a:solidFill>
                <a:cs typeface="Calibri"/>
              </a:rPr>
              <a:t>Nodes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:</a:t>
            </a: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  <a:p>
            <a:pPr marL="179705" indent="-179705"/>
            <a:r>
              <a:rPr lang="fr-FR" dirty="0"/>
              <a:t>Fournit un environnement d'</a:t>
            </a:r>
            <a:r>
              <a:rPr lang="fr-FR" dirty="0" err="1"/>
              <a:t>éxecution</a:t>
            </a:r>
            <a:r>
              <a:rPr lang="fr-FR" dirty="0"/>
              <a:t> pour les containers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>
                <a:cs typeface="Calibri"/>
              </a:rPr>
              <a:t>container runtime</a:t>
            </a: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179705" indent="-179705"/>
            <a:r>
              <a:rPr lang="fr-FR" dirty="0"/>
              <a:t>Maintien des containers dans leurs </a:t>
            </a:r>
            <a:r>
              <a:rPr lang="fr-FR" dirty="0" err="1"/>
              <a:t>pods</a:t>
            </a:r>
            <a:r>
              <a:rPr lang="fr-FR" dirty="0"/>
              <a:t> respectifs</a:t>
            </a:r>
            <a:endParaRPr lang="fr-FR">
              <a:cs typeface="Calibri"/>
            </a:endParaRPr>
          </a:p>
          <a:p>
            <a:pPr marL="359410" lvl="1" indent="-179705"/>
            <a:r>
              <a:rPr lang="fr-FR" dirty="0" err="1"/>
              <a:t>kubelet</a:t>
            </a: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Communication par le réseau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 err="1"/>
              <a:t>kube</a:t>
            </a:r>
            <a:r>
              <a:rPr lang="fr-FR" dirty="0"/>
              <a:t>-proxy</a:t>
            </a:r>
            <a:endParaRPr lang="fr-FR" dirty="0" err="1">
              <a:cs typeface="Calibri"/>
            </a:endParaRPr>
          </a:p>
          <a:p>
            <a:pPr marL="359410" lvl="1" indent="-179705"/>
            <a:r>
              <a:rPr lang="fr-FR" dirty="0">
                <a:solidFill>
                  <a:schemeClr val="tx1"/>
                </a:solidFill>
                <a:cs typeface="Calibri"/>
              </a:rPr>
              <a:t>Se sert des règles de la machine hôte si existantes et disponibles, sinon crée les siennes 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69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composants de </a:t>
            </a:r>
            <a:r>
              <a:rPr lang="fr-FR" dirty="0" err="1"/>
              <a:t>kubernetes</a:t>
            </a:r>
            <a:endParaRPr lang="fr-FR" dirty="0" err="1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1"/>
                </a:solidFill>
                <a:cs typeface="Calibri"/>
              </a:rPr>
              <a:t>Control plane:</a:t>
            </a: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  <a:p>
            <a:pPr marL="179705" indent="-179705"/>
            <a:r>
              <a:rPr lang="fr-FR" dirty="0"/>
              <a:t>Contrôle des objets présents dans le cluster</a:t>
            </a:r>
            <a:endParaRPr lang="fr-FR">
              <a:solidFill>
                <a:schemeClr val="accent1"/>
              </a:solidFill>
            </a:endParaRPr>
          </a:p>
          <a:p>
            <a:pPr marL="359410" lvl="1" indent="-179705"/>
            <a:r>
              <a:rPr lang="fr-FR" dirty="0" err="1"/>
              <a:t>kube</a:t>
            </a:r>
            <a:r>
              <a:rPr lang="fr-FR" dirty="0"/>
              <a:t>-</a:t>
            </a:r>
            <a:r>
              <a:rPr lang="fr-FR" dirty="0" err="1"/>
              <a:t>controller</a:t>
            </a:r>
            <a:r>
              <a:rPr lang="fr-FR" dirty="0"/>
              <a:t>-manager</a:t>
            </a:r>
            <a:endParaRPr lang="fr-FR">
              <a:cs typeface="Calibri"/>
            </a:endParaRPr>
          </a:p>
          <a:p>
            <a:pPr marL="539750" lvl="2" indent="-179705"/>
            <a:r>
              <a:rPr lang="fr-FR" dirty="0">
                <a:solidFill>
                  <a:srgbClr val="303F48"/>
                </a:solidFill>
                <a:cs typeface="Calibri"/>
              </a:rPr>
              <a:t>Surveillance des </a:t>
            </a:r>
            <a:r>
              <a:rPr lang="fr-FR" err="1">
                <a:solidFill>
                  <a:srgbClr val="303F48"/>
                </a:solidFill>
                <a:cs typeface="Calibri"/>
              </a:rPr>
              <a:t>nodes</a:t>
            </a:r>
            <a:r>
              <a:rPr lang="fr-FR" dirty="0">
                <a:solidFill>
                  <a:srgbClr val="303F48"/>
                </a:solidFill>
                <a:cs typeface="Calibri"/>
              </a:rPr>
              <a:t>:</a:t>
            </a:r>
            <a:r>
              <a:rPr lang="fr-FR" dirty="0">
                <a:cs typeface="Calibri"/>
              </a:rPr>
              <a:t>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node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controller</a:t>
            </a:r>
            <a:endParaRPr lang="fr-FR">
              <a:solidFill>
                <a:schemeClr val="accent1"/>
              </a:solidFill>
              <a:cs typeface="Calibri"/>
            </a:endParaRP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cs typeface="Calibri"/>
              </a:rPr>
              <a:t>Maintien du nombre correct de </a:t>
            </a:r>
            <a:r>
              <a:rPr lang="fr-FR" err="1">
                <a:solidFill>
                  <a:schemeClr val="tx1"/>
                </a:solidFill>
                <a:cs typeface="Calibri"/>
              </a:rPr>
              <a:t>pods</a:t>
            </a:r>
            <a:r>
              <a:rPr lang="fr-FR" dirty="0">
                <a:solidFill>
                  <a:schemeClr val="tx1"/>
                </a:solidFill>
                <a:cs typeface="Calibri"/>
              </a:rPr>
              <a:t>: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replication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controller</a:t>
            </a:r>
            <a:endParaRPr lang="fr-FR">
              <a:solidFill>
                <a:schemeClr val="accent1"/>
              </a:solidFill>
              <a:cs typeface="Calibri"/>
            </a:endParaRP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cs typeface="Calibri"/>
              </a:rPr>
              <a:t>Association des </a:t>
            </a:r>
            <a:r>
              <a:rPr lang="fr-FR" err="1">
                <a:solidFill>
                  <a:schemeClr val="tx1"/>
                </a:solidFill>
                <a:cs typeface="Calibri"/>
              </a:rPr>
              <a:t>pods</a:t>
            </a:r>
            <a:r>
              <a:rPr lang="fr-FR" dirty="0">
                <a:solidFill>
                  <a:schemeClr val="tx1"/>
                </a:solidFill>
                <a:cs typeface="Calibri"/>
              </a:rPr>
              <a:t> et des services: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endpoints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controller</a:t>
            </a:r>
            <a:endParaRPr lang="fr-FR">
              <a:solidFill>
                <a:schemeClr val="accent1"/>
              </a:solidFill>
              <a:cs typeface="Calibri"/>
            </a:endParaRPr>
          </a:p>
          <a:p>
            <a:pPr marL="539750" lvl="2" indent="-179705"/>
            <a:r>
              <a:rPr lang="fr-FR" dirty="0">
                <a:solidFill>
                  <a:schemeClr val="tx1"/>
                </a:solidFill>
                <a:cs typeface="Calibri"/>
              </a:rPr>
              <a:t>Création des comptes de service et des </a:t>
            </a:r>
            <a:r>
              <a:rPr lang="fr-FR" err="1">
                <a:solidFill>
                  <a:schemeClr val="tx1"/>
                </a:solidFill>
                <a:cs typeface="Calibri"/>
              </a:rPr>
              <a:t>tokens</a:t>
            </a:r>
            <a:r>
              <a:rPr lang="fr-FR" dirty="0">
                <a:solidFill>
                  <a:schemeClr val="tx1"/>
                </a:solidFill>
                <a:cs typeface="Calibri"/>
              </a:rPr>
              <a:t> pour les nouveaux </a:t>
            </a:r>
            <a:r>
              <a:rPr lang="fr-FR" err="1">
                <a:solidFill>
                  <a:schemeClr val="tx1"/>
                </a:solidFill>
                <a:cs typeface="Calibri"/>
              </a:rPr>
              <a:t>namespaces</a:t>
            </a:r>
            <a:r>
              <a:rPr lang="fr-FR" dirty="0">
                <a:solidFill>
                  <a:schemeClr val="tx1"/>
                </a:solidFill>
                <a:cs typeface="Calibri"/>
              </a:rPr>
              <a:t>: 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service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account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and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tokens</a:t>
            </a:r>
            <a:r>
              <a:rPr lang="fr-FR" dirty="0">
                <a:solidFill>
                  <a:schemeClr val="accent1"/>
                </a:solidFill>
                <a:cs typeface="Calibri"/>
              </a:rPr>
              <a:t> </a:t>
            </a:r>
            <a:r>
              <a:rPr lang="fr-FR" err="1">
                <a:solidFill>
                  <a:schemeClr val="accent1"/>
                </a:solidFill>
                <a:cs typeface="Calibri"/>
              </a:rPr>
              <a:t>controller</a:t>
            </a:r>
            <a:endParaRPr lang="fr-FR">
              <a:solidFill>
                <a:schemeClr val="accent1"/>
              </a:solidFill>
              <a:cs typeface="Calibri"/>
            </a:endParaRPr>
          </a:p>
          <a:p>
            <a:pPr marL="539750" lvl="2" indent="-179705"/>
            <a:endParaRPr lang="fr-FR" dirty="0">
              <a:solidFill>
                <a:schemeClr val="accent1"/>
              </a:solidFill>
            </a:endParaRPr>
          </a:p>
          <a:p>
            <a:pPr marL="179705" indent="-179705"/>
            <a:r>
              <a:rPr lang="fr-FR" dirty="0"/>
              <a:t>Lien entre l'API de k8s et celle du cloud provider (pour les services managés)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cloud-</a:t>
            </a:r>
            <a:r>
              <a:rPr lang="fr-FR" dirty="0" err="1"/>
              <a:t>controller</a:t>
            </a:r>
            <a:r>
              <a:rPr lang="fr-FR" dirty="0"/>
              <a:t>-manager</a:t>
            </a: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dirty="0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96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1DA2A-51F4-4A9F-AF26-D51E746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composants de </a:t>
            </a:r>
            <a:r>
              <a:rPr lang="fr-FR" dirty="0" err="1"/>
              <a:t>kubernetes</a:t>
            </a:r>
            <a:endParaRPr lang="fr-FR" dirty="0" err="1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52F64-C3F6-4EBD-802B-2EF7E8C0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chemeClr val="accent1"/>
                </a:solidFill>
                <a:cs typeface="Calibri"/>
              </a:rPr>
              <a:t>Control plane:</a:t>
            </a: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0" indent="0">
              <a:buNone/>
            </a:pPr>
            <a:endParaRPr lang="fr-FR" dirty="0">
              <a:solidFill>
                <a:schemeClr val="accent1"/>
              </a:solidFill>
            </a:endParaRPr>
          </a:p>
          <a:p>
            <a:pPr marL="179705" indent="-179705"/>
            <a:r>
              <a:rPr lang="fr-FR" dirty="0"/>
              <a:t>Démarrage et placement des </a:t>
            </a:r>
            <a:r>
              <a:rPr lang="fr-FR" dirty="0" err="1"/>
              <a:t>pods</a:t>
            </a:r>
            <a:r>
              <a:rPr lang="fr-FR" dirty="0"/>
              <a:t> sur les </a:t>
            </a:r>
            <a:r>
              <a:rPr lang="fr-FR" dirty="0" err="1"/>
              <a:t>nodes</a:t>
            </a:r>
            <a:endParaRPr lang="fr-FR" dirty="0" err="1">
              <a:cs typeface="Calibri"/>
            </a:endParaRPr>
          </a:p>
          <a:p>
            <a:pPr marL="359410" lvl="1" indent="-179705"/>
            <a:r>
              <a:rPr lang="fr-FR" dirty="0" err="1"/>
              <a:t>kube-scheduler</a:t>
            </a:r>
            <a:endParaRPr lang="fr-FR" dirty="0" err="1"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179705" indent="-179705"/>
            <a:r>
              <a:rPr lang="fr-FR" dirty="0"/>
              <a:t>Stockage de l'état et de la configuration du cluster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 err="1"/>
              <a:t>etcd</a:t>
            </a:r>
            <a:endParaRPr lang="fr-FR" dirty="0" err="1"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179705" indent="-179705"/>
            <a:r>
              <a:rPr lang="fr-FR" dirty="0"/>
              <a:t>Transmission des commandes aux composants</a:t>
            </a:r>
            <a:endParaRPr lang="fr-FR" err="1">
              <a:cs typeface="Calibri"/>
            </a:endParaRPr>
          </a:p>
          <a:p>
            <a:pPr marL="359410" lvl="1" indent="-179705"/>
            <a:r>
              <a:rPr lang="fr-FR" dirty="0" err="1"/>
              <a:t>kube-apiserver</a:t>
            </a: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092E6-C804-496A-994A-B5BF7D9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49803-0523-4A37-AB18-F1E3E28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ABDD9-6EF5-4EEF-B26E-97D043B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dirty="0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CAB9F6FA-4147-4806-9C03-A2853EBC934B}" vid="{9613F171-AC05-4D64-A8A0-12C633E8485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1c043602ed60e74261c17a5929966951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63d70a2d39955c0b1563c11e0cba2b7f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A66D5A-AA5D-482B-BC44-DB419AC62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ABAB35-FDC3-4DEE-AB9D-579CFAD490C5}">
  <ds:schemaRefs>
    <ds:schemaRef ds:uri="http://schemas.microsoft.com/office/2006/metadata/properties"/>
    <ds:schemaRef ds:uri="http://schemas.microsoft.com/office/infopath/2007/PartnerControls"/>
    <ds:schemaRef ds:uri="7182cb77-b31f-4111-831b-cda4b6a47247"/>
    <ds:schemaRef ds:uri="ebc35acc-9dc8-4c00-9c3c-14ac5e4abd61"/>
  </ds:schemaRefs>
</ds:datastoreItem>
</file>

<file path=customXml/itemProps3.xml><?xml version="1.0" encoding="utf-8"?>
<ds:datastoreItem xmlns:ds="http://schemas.openxmlformats.org/officeDocument/2006/customXml" ds:itemID="{FA09925D-8C23-4A63-A411-C506E25BA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6823</TotalTime>
  <Words>1999</Words>
  <Application>Microsoft Office PowerPoint</Application>
  <PresentationFormat>Format A4 (210 x 297 mm)</PresentationFormat>
  <Paragraphs>384</Paragraphs>
  <Slides>37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38" baseType="lpstr">
      <vt:lpstr>Thème Office</vt:lpstr>
      <vt:lpstr>Formation kubernetes CapCloud</vt:lpstr>
      <vt:lpstr>Kube... quoi ?</vt:lpstr>
      <vt:lpstr>Un orchestrateur de containers ?</vt:lpstr>
      <vt:lpstr>OK, mais pourquoi ?</vt:lpstr>
      <vt:lpstr>OK, mais pourquoi ?</vt:lpstr>
      <vt:lpstr>Certes, mais comment ça fait tout ça ? Les composants de kubernetes</vt:lpstr>
      <vt:lpstr>Les composants de kubernetes</vt:lpstr>
      <vt:lpstr>Les composants de kubernetes</vt:lpstr>
      <vt:lpstr>Les composants de kubernetes</vt:lpstr>
      <vt:lpstr>Les composants de kubernetes</vt:lpstr>
      <vt:lpstr>Certes, mais comment ça fait tout ça ? Les composants de kubernetes </vt:lpstr>
      <vt:lpstr>Les composants de kubernetes </vt:lpstr>
      <vt:lpstr>Les composants de kubernetes </vt:lpstr>
      <vt:lpstr>YAML / JSON : les manifestes</vt:lpstr>
      <vt:lpstr>Le manifeste kubernetes </vt:lpstr>
      <vt:lpstr>Le YAML https://yaml.org/refcard.html </vt:lpstr>
      <vt:lpstr>Le YAML (suite) https://yaml.org/refcard.html </vt:lpstr>
      <vt:lpstr>Anatomie d'un manifeste </vt:lpstr>
      <vt:lpstr>Le manifeste kubernetes (suite) </vt:lpstr>
      <vt:lpstr>Les concepts kubernetes 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Un pod ça va... Les contrôleurs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Pods, nodes, services, namespaces...? Les concepts kubernetes</vt:lpstr>
      <vt:lpstr>Bonnes pratiques</vt:lpstr>
      <vt:lpstr>Plateforme kubernetes sur le web</vt:lpstr>
      <vt:lpstr>Best practices</vt:lpstr>
      <vt:lpstr>Gérard FARAND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docker CapCloud</dc:title>
  <dc:creator>Canon Julien</dc:creator>
  <cp:lastModifiedBy>Canon Julien</cp:lastModifiedBy>
  <cp:revision>2943</cp:revision>
  <dcterms:created xsi:type="dcterms:W3CDTF">2020-06-03T14:45:53Z</dcterms:created>
  <dcterms:modified xsi:type="dcterms:W3CDTF">2020-07-09T09:29:44Z</dcterms:modified>
</cp:coreProperties>
</file>